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4"/>
  </p:notesMasterIdLst>
  <p:sldIdLst>
    <p:sldId id="257" r:id="rId2"/>
    <p:sldId id="286" r:id="rId3"/>
    <p:sldId id="287" r:id="rId4"/>
    <p:sldId id="258" r:id="rId5"/>
    <p:sldId id="259" r:id="rId6"/>
    <p:sldId id="260" r:id="rId7"/>
    <p:sldId id="261" r:id="rId8"/>
    <p:sldId id="262" r:id="rId9"/>
    <p:sldId id="288" r:id="rId10"/>
    <p:sldId id="263" r:id="rId11"/>
    <p:sldId id="264" r:id="rId12"/>
    <p:sldId id="265" r:id="rId13"/>
    <p:sldId id="278" r:id="rId14"/>
    <p:sldId id="280" r:id="rId15"/>
    <p:sldId id="281" r:id="rId16"/>
    <p:sldId id="282" r:id="rId17"/>
    <p:sldId id="289" r:id="rId18"/>
    <p:sldId id="29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6" r:id="rId30"/>
    <p:sldId id="283" r:id="rId31"/>
    <p:sldId id="284" r:id="rId32"/>
    <p:sldId id="291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DCECC"/>
    <a:srgbClr val="CC66FF"/>
    <a:srgbClr val="FFFF99"/>
    <a:srgbClr val="FFFF00"/>
    <a:srgbClr val="FFFF66"/>
    <a:srgbClr val="FF6699"/>
    <a:srgbClr val="FF66FF"/>
    <a:srgbClr val="FF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74" y="78"/>
      </p:cViewPr>
      <p:guideLst>
        <p:guide orient="horz" pos="2076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AA8E4-162F-4571-8517-6F2E37D9630D}" type="datetimeFigureOut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57F11-6DD9-42B9-A309-7D61A7463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53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57F11-6DD9-42B9-A309-7D61A74637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60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57F11-6DD9-42B9-A309-7D61A746377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6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772BB-C6EB-4E3E-A35E-9E8CA8929032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6691C-87EF-48F5-8326-DC86CFE91D6D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AE31E2-C647-4928-BD9D-C932E54BFDB1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1EF11-D301-45A4-8ADE-52C5A4AC5068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E88B6-1B7A-40B6-ADE8-EB3CC7782425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F1585-F007-4139-BDF3-7300A16FB69F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0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34518"/>
            <a:ext cx="8229600" cy="683120"/>
          </a:xfrm>
        </p:spPr>
        <p:txBody>
          <a:bodyPr/>
          <a:lstStyle>
            <a:lvl1pPr algn="l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350447"/>
          </a:xfrm>
        </p:spPr>
        <p:txBody>
          <a:bodyPr/>
          <a:lstStyle>
            <a:lvl1pPr>
              <a:defRPr/>
            </a:lvl1pPr>
          </a:lstStyle>
          <a:p>
            <a:fld id="{5B47E71C-6E8B-4AD0-87D9-EE3DB2F5C19F}" type="datetime1">
              <a:rPr lang="zh-CN" altLang="en-US" smtClean="0"/>
              <a:t>2017/9/23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35044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50447"/>
          </a:xfrm>
        </p:spPr>
        <p:txBody>
          <a:bodyPr/>
          <a:lstStyle>
            <a:lvl1pPr>
              <a:defRPr/>
            </a:lvl1pPr>
          </a:lstStyle>
          <a:p>
            <a:fld id="{9ED121F5-6D90-41CF-9F2F-1CE74C36A114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E36FD9-A4B7-41BE-82D7-73C977B0DC9D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6AD0-E2B8-4B99-83FD-9A63E5B4F66A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1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FF8C79-35A8-4A32-AC8F-3EADF10376AA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CA267-2104-409A-9F42-FA620F42B2C3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F778E-CEC1-4C9B-A52A-53AA8637EC0A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12E6F-8B51-447C-A577-D915FE228634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B63DF0-D1D1-47D7-87D8-D31FBDAC0470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5D66-26BA-4EBD-8240-BF6ECD6A1994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F7CFA-C2A1-45E0-A40A-7EDB8AEED591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06EF9-334B-4488-9A49-27BF6E531F9A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9C0A0-41FE-4E27-8BF5-6D31518DE677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7893-C7A0-4FDA-B9B1-98C67D6B5249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B617F-AC9B-4F8B-A3A0-74F73BF0492B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5362-EBE3-45BA-8689-6DE56737E7D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9528"/>
            <a:ext cx="8229600" cy="6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zh-CN" dirty="0" smtClean="0"/>
              <a:t>单击此处编辑母版文本样式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91BB36A-5BE6-4224-971E-CC3CAA6223CE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66EB83-73FB-4C3B-8DD9-DF0280DD133D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sz="3600" b="1" kern="1200" dirty="0" smtClean="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zh-CN" sz="3200" kern="1200" dirty="0" smtClean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zh-CN" sz="2800" kern="1200" dirty="0" smtClean="0">
          <a:solidFill>
            <a:srgbClr val="0070C0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zh-CN" sz="2400" kern="1200" dirty="0" smtClean="0">
          <a:solidFill>
            <a:schemeClr val="bg1">
              <a:lumMod val="50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zh-CN" sz="2400" kern="1200" dirty="0" smtClean="0">
          <a:solidFill>
            <a:schemeClr val="bg1">
              <a:lumMod val="50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zh-CN" sz="2400" kern="1200" dirty="0" smtClean="0">
          <a:solidFill>
            <a:schemeClr val="bg1">
              <a:lumMod val="50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2771775" y="9837738"/>
            <a:ext cx="4032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第一PPT模板网，PPT素材下载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www.1ppt.com/sucai/ </a:t>
            </a:r>
          </a:p>
        </p:txBody>
      </p:sp>
      <p:pic>
        <p:nvPicPr>
          <p:cNvPr id="3118" name="Picture 46" descr="cryptography 的图像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r="16796"/>
          <a:stretch/>
        </p:blipFill>
        <p:spPr bwMode="auto">
          <a:xfrm>
            <a:off x="167640" y="640080"/>
            <a:ext cx="880872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167640" y="640080"/>
            <a:ext cx="8808720" cy="603504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alpha val="33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10" name="TextBox 41"/>
          <p:cNvSpPr>
            <a:spLocks noChangeArrowheads="1"/>
          </p:cNvSpPr>
          <p:nvPr/>
        </p:nvSpPr>
        <p:spPr bwMode="auto">
          <a:xfrm>
            <a:off x="2611135" y="1537900"/>
            <a:ext cx="3557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mbria Math" panose="02040503050406030204" pitchFamily="18" charset="0"/>
              </a:rPr>
              <a:t>密码学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sym typeface="Cambria Math" panose="02040503050406030204" pitchFamily="18" charset="0"/>
            </a:endParaRPr>
          </a:p>
        </p:txBody>
      </p:sp>
      <p:sp>
        <p:nvSpPr>
          <p:cNvPr id="3116" name="Text Box 42"/>
          <p:cNvSpPr txBox="1">
            <a:spLocks noChangeArrowheads="1"/>
          </p:cNvSpPr>
          <p:nvPr/>
        </p:nvSpPr>
        <p:spPr bwMode="auto">
          <a:xfrm>
            <a:off x="3550920" y="2705392"/>
            <a:ext cx="3471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ea typeface="黑体" panose="02010609060101010101" pitchFamily="49" charset="-122"/>
                <a:sym typeface="Cambria Math" panose="02040503050406030204" pitchFamily="18" charset="0"/>
              </a:rPr>
              <a:t>——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anose="02010609060101010101" pitchFamily="49" charset="-122"/>
              </a:rPr>
              <a:t>装硼与反装硼</a:t>
            </a:r>
            <a:endParaRPr lang="zh-CN" altLang="en-US" sz="2800" b="1" dirty="0">
              <a:solidFill>
                <a:srgbClr val="002060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5895" y="4319538"/>
            <a:ext cx="3791423" cy="969496"/>
          </a:xfrm>
          <a:prstGeom prst="rect">
            <a:avLst/>
          </a:prstGeom>
          <a:gradFill flip="none" rotWithShape="1">
            <a:gsLst>
              <a:gs pos="100000">
                <a:srgbClr val="CDCECC"/>
              </a:gs>
              <a:gs pos="53000">
                <a:schemeClr val="bg1">
                  <a:shade val="67500"/>
                  <a:satMod val="115000"/>
                  <a:alpha val="13000"/>
                </a:schemeClr>
              </a:gs>
              <a:gs pos="1000">
                <a:schemeClr val="bg1">
                  <a:shade val="100000"/>
                  <a:satMod val="115000"/>
                  <a:alpha val="4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ctr" eaLnBrk="1" hangingPunct="1">
              <a:spcAft>
                <a:spcPts val="600"/>
              </a:spcAft>
              <a:buSzPct val="100000"/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安相炎、赵杰、朱逸凡</a:t>
            </a:r>
            <a:endParaRPr lang="en-US" altLang="zh-C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  <a:p>
            <a:pPr algn="ctr" eaLnBrk="1" hangingPunct="1">
              <a:spcAft>
                <a:spcPts val="600"/>
              </a:spcAft>
              <a:buSzPct val="100000"/>
            </a:pP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致远学院</a:t>
            </a:r>
            <a:r>
              <a: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，</a:t>
            </a: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2015.10</a:t>
            </a:r>
            <a:endParaRPr lang="zh-C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</p:txBody>
      </p:sp>
      <p:grpSp>
        <p:nvGrpSpPr>
          <p:cNvPr id="3103" name="组合 34"/>
          <p:cNvGrpSpPr>
            <a:grpSpLocks/>
          </p:cNvGrpSpPr>
          <p:nvPr/>
        </p:nvGrpSpPr>
        <p:grpSpPr bwMode="auto">
          <a:xfrm>
            <a:off x="6682423" y="2373262"/>
            <a:ext cx="46037" cy="781050"/>
            <a:chOff x="0" y="0"/>
            <a:chExt cx="180000" cy="781284"/>
          </a:xfrm>
        </p:grpSpPr>
        <p:sp>
          <p:nvSpPr>
            <p:cNvPr id="3104" name="矩形 35"/>
            <p:cNvSpPr>
              <a:spLocks noChangeArrowheads="1"/>
            </p:cNvSpPr>
            <p:nvPr/>
          </p:nvSpPr>
          <p:spPr bwMode="auto">
            <a:xfrm>
              <a:off x="0" y="0"/>
              <a:ext cx="180000" cy="180000"/>
            </a:xfrm>
            <a:prstGeom prst="rect">
              <a:avLst/>
            </a:prstGeom>
            <a:gradFill rotWithShape="1">
              <a:gsLst>
                <a:gs pos="0">
                  <a:srgbClr val="B1570C"/>
                </a:gs>
                <a:gs pos="20000">
                  <a:srgbClr val="F08224"/>
                </a:gs>
                <a:gs pos="79999">
                  <a:srgbClr val="E97E1F"/>
                </a:gs>
                <a:gs pos="100000">
                  <a:srgbClr val="E1791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5" name="矩形 36"/>
            <p:cNvSpPr>
              <a:spLocks noChangeArrowheads="1"/>
            </p:cNvSpPr>
            <p:nvPr/>
          </p:nvSpPr>
          <p:spPr bwMode="auto">
            <a:xfrm>
              <a:off x="0" y="200428"/>
              <a:ext cx="180000" cy="180000"/>
            </a:xfrm>
            <a:prstGeom prst="rect">
              <a:avLst/>
            </a:prstGeom>
            <a:gradFill rotWithShape="1">
              <a:gsLst>
                <a:gs pos="0">
                  <a:srgbClr val="078AC5"/>
                </a:gs>
                <a:gs pos="20000">
                  <a:srgbClr val="2CB9F8"/>
                </a:gs>
                <a:gs pos="79999">
                  <a:srgbClr val="81D5FB"/>
                </a:gs>
                <a:gs pos="100000">
                  <a:srgbClr val="1AA2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矩形 37"/>
            <p:cNvSpPr>
              <a:spLocks noChangeArrowheads="1"/>
            </p:cNvSpPr>
            <p:nvPr/>
          </p:nvSpPr>
          <p:spPr bwMode="auto">
            <a:xfrm flipH="1">
              <a:off x="0" y="601284"/>
              <a:ext cx="180000" cy="180000"/>
            </a:xfrm>
            <a:prstGeom prst="rect">
              <a:avLst/>
            </a:prstGeom>
            <a:gradFill rotWithShape="1">
              <a:gsLst>
                <a:gs pos="0">
                  <a:srgbClr val="B09368"/>
                </a:gs>
                <a:gs pos="20000">
                  <a:srgbClr val="C8B496"/>
                </a:gs>
                <a:gs pos="79999">
                  <a:srgbClr val="C8B496"/>
                </a:gs>
                <a:gs pos="100000">
                  <a:srgbClr val="BCA47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7" name="矩形 38"/>
            <p:cNvSpPr>
              <a:spLocks noChangeArrowheads="1"/>
            </p:cNvSpPr>
            <p:nvPr/>
          </p:nvSpPr>
          <p:spPr bwMode="auto">
            <a:xfrm flipH="1">
              <a:off x="0" y="400856"/>
              <a:ext cx="180000" cy="180000"/>
            </a:xfrm>
            <a:prstGeom prst="rect">
              <a:avLst/>
            </a:prstGeom>
            <a:gradFill rotWithShape="1">
              <a:gsLst>
                <a:gs pos="0">
                  <a:srgbClr val="BE321E"/>
                </a:gs>
                <a:gs pos="20000">
                  <a:srgbClr val="F55A50"/>
                </a:gs>
                <a:gs pos="79999">
                  <a:srgbClr val="F55A50"/>
                </a:gs>
                <a:gs pos="100000">
                  <a:srgbClr val="DA4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bldLvl="0" autoUpdateAnimBg="0"/>
      <p:bldP spid="3116" grpId="1" bldLvl="0" autoUpdateAnimBg="0"/>
      <p:bldP spid="3116" grpId="2" bldLvl="0" autoUpdateAnimBg="0"/>
      <p:bldP spid="3116" grpId="3" bldLvl="0" autoUpdateAnimBg="0"/>
      <p:bldP spid="3116" grpId="4" bldLvl="0" autoUpdateAnimBg="0"/>
      <p:bldP spid="3116" grpId="5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机械</a:t>
            </a:r>
            <a:r>
              <a:rPr lang="zh-CN" altLang="en-US" dirty="0" smtClean="0"/>
              <a:t>密码学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时间：二战时期～20世纪六十年代</a:t>
            </a:r>
          </a:p>
          <a:p>
            <a:pPr eaLnBrk="1" hangingPunct="1"/>
            <a:r>
              <a:rPr lang="zh-CN" altLang="en-US" b="1" dirty="0"/>
              <a:t>内容：密码学出现密钥系统，数学、机械/计算机开始进入密码学。</a:t>
            </a:r>
          </a:p>
          <a:p>
            <a:endParaRPr lang="zh-CN" altLang="en-US" dirty="0"/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7CFE-7EA4-4362-8ED1-2530946EEEAD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10</a:t>
            </a:fld>
            <a:endParaRPr lang="en-US"/>
          </a:p>
        </p:txBody>
      </p:sp>
      <p:pic>
        <p:nvPicPr>
          <p:cNvPr id="9222" name="图片 10" descr="d:\360se6\User Data\temp\b994b03240dcbf636431c9f13844e463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089248"/>
            <a:ext cx="2239962" cy="29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11" descr="d:\360se6\User Data\temp\2415d0835e48379703f748caa505559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089248"/>
            <a:ext cx="1977311" cy="29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3446760" y="4324985"/>
            <a:ext cx="461665" cy="107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ea typeface="黑体" panose="02010609060101010101" pitchFamily="49" charset="-122"/>
              </a:rPr>
              <a:t>恩格玛机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5370810" y="4324984"/>
            <a:ext cx="461665" cy="9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ea typeface="黑体" panose="02010609060101010101" pitchFamily="49" charset="-122"/>
              </a:rPr>
              <a:t>图灵机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BBB8-E3C4-48DA-84E4-EC06571F7D81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10244" name="矩形 18"/>
          <p:cNvSpPr>
            <a:spLocks noChangeArrowheads="1"/>
          </p:cNvSpPr>
          <p:nvPr/>
        </p:nvSpPr>
        <p:spPr bwMode="auto">
          <a:xfrm>
            <a:off x="396875" y="838200"/>
            <a:ext cx="4873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ea typeface="黑体" panose="02010609060101010101" pitchFamily="49" charset="-122"/>
              </a:rPr>
              <a:t>古典密码学的失败：太易破解</a:t>
            </a:r>
          </a:p>
        </p:txBody>
      </p:sp>
      <p:sp>
        <p:nvSpPr>
          <p:cNvPr id="10245" name="矩形 19"/>
          <p:cNvSpPr>
            <a:spLocks noChangeArrowheads="1"/>
          </p:cNvSpPr>
          <p:nvPr/>
        </p:nvSpPr>
        <p:spPr bwMode="auto">
          <a:xfrm>
            <a:off x="323850" y="1485900"/>
            <a:ext cx="14525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ea typeface="黑体" panose="02010609060101010101" pitchFamily="49" charset="-122"/>
              </a:rPr>
              <a:t>单表式加密</a:t>
            </a:r>
          </a:p>
        </p:txBody>
      </p:sp>
      <p:sp>
        <p:nvSpPr>
          <p:cNvPr id="10246" name="矩形 20"/>
          <p:cNvSpPr>
            <a:spLocks noChangeArrowheads="1"/>
          </p:cNvSpPr>
          <p:nvPr/>
        </p:nvSpPr>
        <p:spPr bwMode="auto">
          <a:xfrm>
            <a:off x="2165350" y="2459038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ea typeface="黑体" panose="02010609060101010101" pitchFamily="49" charset="-122"/>
              </a:rPr>
              <a:t>频率法破解</a:t>
            </a:r>
          </a:p>
        </p:txBody>
      </p:sp>
      <p:sp>
        <p:nvSpPr>
          <p:cNvPr id="10247" name="矩形 21"/>
          <p:cNvSpPr>
            <a:spLocks noChangeArrowheads="1"/>
          </p:cNvSpPr>
          <p:nvPr/>
        </p:nvSpPr>
        <p:spPr bwMode="auto">
          <a:xfrm>
            <a:off x="396875" y="3502025"/>
            <a:ext cx="14525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ea typeface="黑体" panose="02010609060101010101" pitchFamily="49" charset="-122"/>
              </a:rPr>
              <a:t>多表式加密</a:t>
            </a:r>
          </a:p>
        </p:txBody>
      </p:sp>
      <p:sp>
        <p:nvSpPr>
          <p:cNvPr id="10248" name="矩形 23"/>
          <p:cNvSpPr>
            <a:spLocks noChangeArrowheads="1"/>
          </p:cNvSpPr>
          <p:nvPr/>
        </p:nvSpPr>
        <p:spPr bwMode="auto">
          <a:xfrm>
            <a:off x="1979613" y="4508500"/>
            <a:ext cx="1706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ea typeface="黑体" panose="02010609060101010101" pitchFamily="49" charset="-122"/>
              </a:rPr>
              <a:t>字符串法解密</a:t>
            </a:r>
          </a:p>
        </p:txBody>
      </p:sp>
      <p:sp>
        <p:nvSpPr>
          <p:cNvPr id="10249" name="矩形 24"/>
          <p:cNvSpPr>
            <a:spLocks noChangeArrowheads="1"/>
          </p:cNvSpPr>
          <p:nvPr/>
        </p:nvSpPr>
        <p:spPr bwMode="auto">
          <a:xfrm>
            <a:off x="671513" y="5875338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ea typeface="黑体" panose="02010609060101010101" pitchFamily="49" charset="-122"/>
              </a:rPr>
              <a:t>无限加密术</a:t>
            </a:r>
          </a:p>
        </p:txBody>
      </p:sp>
      <p:sp>
        <p:nvSpPr>
          <p:cNvPr id="10250" name="左箭头 25"/>
          <p:cNvSpPr>
            <a:spLocks noChangeArrowheads="1"/>
          </p:cNvSpPr>
          <p:nvPr/>
        </p:nvSpPr>
        <p:spPr bwMode="auto">
          <a:xfrm rot="13061446">
            <a:off x="1692275" y="2060575"/>
            <a:ext cx="898525" cy="138113"/>
          </a:xfrm>
          <a:prstGeom prst="leftArrow">
            <a:avLst>
              <a:gd name="adj1" fmla="val 50000"/>
              <a:gd name="adj2" fmla="val 4966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1" name="左箭头 26"/>
          <p:cNvSpPr>
            <a:spLocks noChangeArrowheads="1"/>
          </p:cNvSpPr>
          <p:nvPr/>
        </p:nvSpPr>
        <p:spPr bwMode="auto">
          <a:xfrm rot="18165736">
            <a:off x="1699419" y="5371306"/>
            <a:ext cx="1101725" cy="169863"/>
          </a:xfrm>
          <a:prstGeom prst="leftArrow">
            <a:avLst>
              <a:gd name="adj1" fmla="val 50000"/>
              <a:gd name="adj2" fmla="val 4951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2" name="左箭头 27"/>
          <p:cNvSpPr>
            <a:spLocks noChangeArrowheads="1"/>
          </p:cNvSpPr>
          <p:nvPr/>
        </p:nvSpPr>
        <p:spPr bwMode="auto">
          <a:xfrm rot="13361446">
            <a:off x="1751013" y="4092575"/>
            <a:ext cx="898525" cy="136525"/>
          </a:xfrm>
          <a:prstGeom prst="lef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3" name="左箭头 28"/>
          <p:cNvSpPr>
            <a:spLocks noChangeArrowheads="1"/>
          </p:cNvSpPr>
          <p:nvPr/>
        </p:nvSpPr>
        <p:spPr bwMode="auto">
          <a:xfrm rot="18306925">
            <a:off x="1646238" y="3208338"/>
            <a:ext cx="900112" cy="138112"/>
          </a:xfrm>
          <a:prstGeom prst="leftArrow">
            <a:avLst>
              <a:gd name="adj1" fmla="val 50000"/>
              <a:gd name="adj2" fmla="val 497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4424363" y="1363663"/>
            <a:ext cx="4132262" cy="4645025"/>
            <a:chOff x="0" y="0"/>
            <a:chExt cx="6508" cy="7314"/>
          </a:xfrm>
        </p:grpSpPr>
        <p:pic>
          <p:nvPicPr>
            <p:cNvPr id="10255" name="Picture 15" descr="690b13c871c2ca8c71c9747f5fba8eb4_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08" cy="6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矩形 22"/>
            <p:cNvSpPr>
              <a:spLocks noChangeArrowheads="1"/>
            </p:cNvSpPr>
            <p:nvPr/>
          </p:nvSpPr>
          <p:spPr bwMode="auto">
            <a:xfrm>
              <a:off x="1676" y="6738"/>
              <a:ext cx="33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ea typeface="黑体" panose="02010609060101010101" pitchFamily="49" charset="-122"/>
                </a:rPr>
                <a:t>（维热纳尔方阵）</a:t>
              </a:r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3619500" y="1590675"/>
            <a:ext cx="5264150" cy="3949700"/>
            <a:chOff x="0" y="0"/>
            <a:chExt cx="8290" cy="6219"/>
          </a:xfrm>
        </p:grpSpPr>
        <p:sp>
          <p:nvSpPr>
            <p:cNvPr id="10258" name="Text Box 4"/>
            <p:cNvSpPr txBox="1">
              <a:spLocks noChangeArrowheads="1"/>
            </p:cNvSpPr>
            <p:nvPr/>
          </p:nvSpPr>
          <p:spPr bwMode="auto">
            <a:xfrm>
              <a:off x="47" y="0"/>
              <a:ext cx="8166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ea typeface="黑体" panose="02010609060101010101" pitchFamily="49" charset="-122"/>
                </a:rPr>
                <a:t>如果奇数位字母与1号表对应，偶数位字母与2号表对应，那么就可以基本消除字母频率的影响。</a:t>
              </a:r>
            </a:p>
          </p:txBody>
        </p:sp>
        <p:pic>
          <p:nvPicPr>
            <p:cNvPr id="10259" name="Picture 5" descr="duobiaoduiyi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3"/>
              <a:ext cx="8290" cy="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60" name="Group 6"/>
          <p:cNvGrpSpPr>
            <a:grpSpLocks/>
          </p:cNvGrpSpPr>
          <p:nvPr/>
        </p:nvGrpSpPr>
        <p:grpSpPr bwMode="auto">
          <a:xfrm>
            <a:off x="3666704" y="3515495"/>
            <a:ext cx="4701250" cy="1084855"/>
            <a:chOff x="-45" y="344"/>
            <a:chExt cx="6576" cy="1474"/>
          </a:xfrm>
        </p:grpSpPr>
        <p:sp>
          <p:nvSpPr>
            <p:cNvPr id="10261" name="AutoShape 7"/>
            <p:cNvSpPr>
              <a:spLocks noChangeArrowheads="1"/>
            </p:cNvSpPr>
            <p:nvPr/>
          </p:nvSpPr>
          <p:spPr bwMode="auto">
            <a:xfrm rot="19980000" flipV="1">
              <a:off x="3731" y="696"/>
              <a:ext cx="2800" cy="762"/>
            </a:xfrm>
            <a:prstGeom prst="rightArrow">
              <a:avLst>
                <a:gd name="adj1" fmla="val 20843"/>
                <a:gd name="adj2" fmla="val 78012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2" name="AutoShape 8"/>
            <p:cNvSpPr>
              <a:spLocks noChangeArrowheads="1"/>
            </p:cNvSpPr>
            <p:nvPr/>
          </p:nvSpPr>
          <p:spPr bwMode="auto">
            <a:xfrm rot="16500000" flipV="1">
              <a:off x="-350" y="849"/>
              <a:ext cx="1274" cy="664"/>
            </a:xfrm>
            <a:prstGeom prst="rightArrow">
              <a:avLst>
                <a:gd name="adj1" fmla="val 20843"/>
                <a:gd name="adj2" fmla="val 61294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3" name="AutoShape 9"/>
            <p:cNvSpPr>
              <a:spLocks noChangeArrowheads="1"/>
            </p:cNvSpPr>
            <p:nvPr/>
          </p:nvSpPr>
          <p:spPr bwMode="auto">
            <a:xfrm rot="18300000" flipV="1">
              <a:off x="1159" y="756"/>
              <a:ext cx="1466" cy="642"/>
            </a:xfrm>
            <a:prstGeom prst="rightArrow">
              <a:avLst>
                <a:gd name="adj1" fmla="val 20843"/>
                <a:gd name="adj2" fmla="val 63168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4" name="AutoShape 10"/>
            <p:cNvSpPr>
              <a:spLocks noChangeArrowheads="1"/>
            </p:cNvSpPr>
            <p:nvPr/>
          </p:nvSpPr>
          <p:spPr bwMode="auto">
            <a:xfrm rot="19200000" flipV="1">
              <a:off x="2491" y="645"/>
              <a:ext cx="2098" cy="720"/>
            </a:xfrm>
            <a:prstGeom prst="rightArrow">
              <a:avLst>
                <a:gd name="adj1" fmla="val 20843"/>
                <a:gd name="adj2" fmla="val 56113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65" name="Group 11"/>
          <p:cNvGrpSpPr>
            <a:grpSpLocks/>
          </p:cNvGrpSpPr>
          <p:nvPr/>
        </p:nvGrpSpPr>
        <p:grpSpPr bwMode="auto">
          <a:xfrm>
            <a:off x="4153720" y="3327771"/>
            <a:ext cx="3613555" cy="2075148"/>
            <a:chOff x="221" y="253"/>
            <a:chExt cx="5055" cy="2821"/>
          </a:xfrm>
        </p:grpSpPr>
        <p:sp>
          <p:nvSpPr>
            <p:cNvPr id="10266" name="AutoShape 12"/>
            <p:cNvSpPr>
              <a:spLocks noChangeArrowheads="1"/>
            </p:cNvSpPr>
            <p:nvPr/>
          </p:nvSpPr>
          <p:spPr bwMode="auto">
            <a:xfrm rot="17640000" flipV="1">
              <a:off x="-699" y="1173"/>
              <a:ext cx="2458" cy="618"/>
            </a:xfrm>
            <a:prstGeom prst="rightArrow">
              <a:avLst>
                <a:gd name="adj1" fmla="val 20843"/>
                <a:gd name="adj2" fmla="val 69609"/>
              </a:avLst>
            </a:prstGeom>
            <a:solidFill>
              <a:schemeClr val="bg1">
                <a:lumMod val="85000"/>
              </a:schemeClr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7" name="AutoShape 13"/>
            <p:cNvSpPr>
              <a:spLocks noChangeArrowheads="1"/>
            </p:cNvSpPr>
            <p:nvPr/>
          </p:nvSpPr>
          <p:spPr bwMode="auto">
            <a:xfrm rot="19536805" flipV="1">
              <a:off x="1756" y="1333"/>
              <a:ext cx="3520" cy="696"/>
            </a:xfrm>
            <a:prstGeom prst="rightArrow">
              <a:avLst>
                <a:gd name="adj1" fmla="val 20843"/>
                <a:gd name="adj2" fmla="val 64516"/>
              </a:avLst>
            </a:prstGeom>
            <a:solidFill>
              <a:schemeClr val="bg1">
                <a:lumMod val="85000"/>
              </a:schemeClr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68" name="AutoShape 14"/>
            <p:cNvSpPr>
              <a:spLocks noChangeArrowheads="1"/>
            </p:cNvSpPr>
            <p:nvPr/>
          </p:nvSpPr>
          <p:spPr bwMode="auto">
            <a:xfrm rot="18660000" flipV="1">
              <a:off x="634" y="1366"/>
              <a:ext cx="2767" cy="650"/>
            </a:xfrm>
            <a:prstGeom prst="rightArrow">
              <a:avLst>
                <a:gd name="adj1" fmla="val 20843"/>
                <a:gd name="adj2" fmla="val 67796"/>
              </a:avLst>
            </a:prstGeom>
            <a:solidFill>
              <a:schemeClr val="bg1">
                <a:lumMod val="85000"/>
              </a:schemeClr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1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1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1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1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utoUpdateAnimBg="0"/>
      <p:bldP spid="10246" grpId="0" bldLvl="0" autoUpdateAnimBg="0"/>
      <p:bldP spid="10247" grpId="0" bldLvl="0" autoUpdateAnimBg="0"/>
      <p:bldP spid="10248" grpId="0" bldLvl="0" autoUpdateAnimBg="0"/>
      <p:bldP spid="10249" grpId="0" bldLvl="0" autoUpdateAnimBg="0"/>
      <p:bldP spid="10250" grpId="0" bldLvl="0" animBg="1" autoUpdateAnimBg="0"/>
      <p:bldP spid="10251" grpId="0" bldLvl="0" animBg="1" autoUpdateAnimBg="0"/>
      <p:bldP spid="10252" grpId="0" bldLvl="0" animBg="1" autoUpdateAnimBg="0"/>
      <p:bldP spid="10253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DEA7-1FA2-4D89-AEC2-D85D35AD479B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044574" y="838200"/>
            <a:ext cx="7063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ea typeface="黑体" panose="02010609060101010101" pitchFamily="49" charset="-122"/>
              </a:rPr>
              <a:t>但是，这样的复杂度远不能满足战争的需要。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046163" y="1366838"/>
            <a:ext cx="61245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于是——</a:t>
            </a:r>
            <a:endParaRPr lang="zh-CN" altLang="en-US" sz="2400" b="1"/>
          </a:p>
          <a:p>
            <a:pPr eaLnBrk="1" hangingPunct="1"/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70" name="Picture 4" descr="f9b3f2393a2296207d20dc3d53112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854518"/>
            <a:ext cx="7172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b994b03240dcbf636431c9f13844e463_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4038"/>
            <a:ext cx="28289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046163" y="2886075"/>
            <a:ext cx="4184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ea typeface="黑体" panose="02010609060101010101" pitchFamily="49" charset="-122"/>
              </a:rPr>
              <a:t>恩格玛机（Enigma machine）诞生了。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密码学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安相炎、赵杰、朱逸凡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黑体" panose="02010609060101010101" pitchFamily="49" charset="-122"/>
              </a:rPr>
              <a:t>恩格玛机结构</a:t>
            </a:r>
            <a:r>
              <a:rPr lang="zh-CN" altLang="en-US" dirty="0">
                <a:ea typeface="黑体" panose="02010609060101010101" pitchFamily="49" charset="-122"/>
              </a:rPr>
              <a:t>特征一：</a:t>
            </a:r>
            <a:r>
              <a:rPr lang="zh-CN" altLang="en-US" dirty="0" smtClean="0">
                <a:ea typeface="黑体" panose="02010609060101010101" pitchFamily="49" charset="-122"/>
              </a:rPr>
              <a:t>转子</a:t>
            </a:r>
            <a:endParaRPr lang="zh-CN" altLang="en-US" dirty="0"/>
          </a:p>
        </p:txBody>
      </p:sp>
      <p:sp>
        <p:nvSpPr>
          <p:cNvPr id="1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19E-5753-4EA0-9F81-D566DDBCDDB7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13</a:t>
            </a:fld>
            <a:endParaRPr lang="en-US"/>
          </a:p>
        </p:txBody>
      </p:sp>
      <p:pic>
        <p:nvPicPr>
          <p:cNvPr id="12293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3" y="1592580"/>
            <a:ext cx="2941637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926148" y="3978593"/>
            <a:ext cx="7318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单个转子：本质上是一次单字母替换加密，固定转子只能提供一个固定不变的密码表</a:t>
            </a:r>
          </a:p>
          <a:p>
            <a:pPr eaLnBrk="1" hangingPunct="1"/>
            <a:endParaRPr lang="zh-CN" altLang="en-US" sz="2400" b="1" dirty="0"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特性：当第一个转子转完一圈后，带动第二个转子转动一格，使得每加密一个字母就能更换一次密码表。</a:t>
            </a:r>
          </a:p>
          <a:p>
            <a:pPr eaLnBrk="1" hangingPunct="1"/>
            <a:endParaRPr lang="zh-CN" altLang="en-US" sz="2400" b="1" dirty="0">
              <a:ea typeface="黑体" panose="02010609060101010101" pitchFamily="49" charset="-122"/>
            </a:endParaRPr>
          </a:p>
        </p:txBody>
      </p:sp>
      <p:grpSp>
        <p:nvGrpSpPr>
          <p:cNvPr id="12295" name="组合 26"/>
          <p:cNvGrpSpPr>
            <a:grpSpLocks/>
          </p:cNvGrpSpPr>
          <p:nvPr/>
        </p:nvGrpSpPr>
        <p:grpSpPr bwMode="auto">
          <a:xfrm>
            <a:off x="4340860" y="1664018"/>
            <a:ext cx="3833813" cy="2105025"/>
            <a:chOff x="0" y="0"/>
            <a:chExt cx="6038" cy="3315"/>
          </a:xfrm>
        </p:grpSpPr>
        <p:sp>
          <p:nvSpPr>
            <p:cNvPr id="12296" name="Quad Arrow 6"/>
            <p:cNvSpPr txBox="1">
              <a:spLocks noChangeArrowheads="1"/>
            </p:cNvSpPr>
            <p:nvPr/>
          </p:nvSpPr>
          <p:spPr bwMode="auto">
            <a:xfrm>
              <a:off x="1161" y="0"/>
              <a:ext cx="883" cy="328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  <a:p>
              <a:pPr algn="ctr" eaLnBrk="1" hangingPunct="1"/>
              <a:r>
                <a:rPr lang="zh-CN" altLang="en-US"/>
                <a:t>密码表三</a:t>
              </a:r>
            </a:p>
            <a:p>
              <a:pPr eaLnBrk="1" hangingPunct="1"/>
              <a:endParaRPr lang="zh-CN" altLang="en-US"/>
            </a:p>
          </p:txBody>
        </p:sp>
        <p:sp>
          <p:nvSpPr>
            <p:cNvPr id="12297" name="Quad Arrow 7"/>
            <p:cNvSpPr txBox="1">
              <a:spLocks noChangeArrowheads="1"/>
            </p:cNvSpPr>
            <p:nvPr/>
          </p:nvSpPr>
          <p:spPr bwMode="auto">
            <a:xfrm>
              <a:off x="3757" y="27"/>
              <a:ext cx="883" cy="328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  <a:p>
              <a:pPr algn="ctr" eaLnBrk="1" hangingPunct="1"/>
              <a:r>
                <a:rPr lang="zh-CN" altLang="en-US"/>
                <a:t>密码表一</a:t>
              </a:r>
            </a:p>
            <a:p>
              <a:pPr eaLnBrk="1" hangingPunct="1"/>
              <a:endParaRPr lang="zh-CN" altLang="en-US"/>
            </a:p>
          </p:txBody>
        </p:sp>
        <p:sp>
          <p:nvSpPr>
            <p:cNvPr id="12298" name="Quad Arrow 8"/>
            <p:cNvSpPr txBox="1">
              <a:spLocks noChangeArrowheads="1"/>
            </p:cNvSpPr>
            <p:nvPr/>
          </p:nvSpPr>
          <p:spPr bwMode="auto">
            <a:xfrm>
              <a:off x="2438" y="13"/>
              <a:ext cx="883" cy="3288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  <a:p>
              <a:pPr algn="ctr" eaLnBrk="1" hangingPunct="1"/>
              <a:r>
                <a:rPr lang="zh-CN" altLang="en-US"/>
                <a:t>密码表二</a:t>
              </a:r>
            </a:p>
            <a:p>
              <a:pPr eaLnBrk="1" hangingPunct="1"/>
              <a:endParaRPr lang="zh-CN" altLang="en-US"/>
            </a:p>
          </p:txBody>
        </p:sp>
        <p:sp>
          <p:nvSpPr>
            <p:cNvPr id="12299" name="Quad Arrow 9"/>
            <p:cNvSpPr txBox="1">
              <a:spLocks noChangeArrowheads="1"/>
            </p:cNvSpPr>
            <p:nvPr/>
          </p:nvSpPr>
          <p:spPr bwMode="auto">
            <a:xfrm>
              <a:off x="5398" y="1301"/>
              <a:ext cx="640" cy="702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/>
                <a:t>G</a:t>
              </a:r>
            </a:p>
            <a:p>
              <a:pPr eaLnBrk="1" hangingPunct="1"/>
              <a:endParaRPr lang="zh-CN" altLang="en-US"/>
            </a:p>
          </p:txBody>
        </p:sp>
        <p:cxnSp>
          <p:nvCxnSpPr>
            <p:cNvPr id="12300" name="Straight Connector 10"/>
            <p:cNvCxnSpPr>
              <a:cxnSpLocks noChangeShapeType="1"/>
            </p:cNvCxnSpPr>
            <p:nvPr/>
          </p:nvCxnSpPr>
          <p:spPr bwMode="auto">
            <a:xfrm flipH="1">
              <a:off x="4643" y="1642"/>
              <a:ext cx="750" cy="1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Straight Connector 12"/>
            <p:cNvCxnSpPr>
              <a:cxnSpLocks noChangeShapeType="1"/>
              <a:endCxn id="12298" idx="3"/>
            </p:cNvCxnSpPr>
            <p:nvPr/>
          </p:nvCxnSpPr>
          <p:spPr bwMode="auto">
            <a:xfrm flipH="1">
              <a:off x="3321" y="1656"/>
              <a:ext cx="434" cy="1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Straight Connector 14"/>
            <p:cNvCxnSpPr>
              <a:cxnSpLocks noChangeShapeType="1"/>
              <a:stCxn id="12298" idx="1"/>
              <a:endCxn id="12296" idx="3"/>
            </p:cNvCxnSpPr>
            <p:nvPr/>
          </p:nvCxnSpPr>
          <p:spPr bwMode="auto">
            <a:xfrm flipH="1" flipV="1">
              <a:off x="2044" y="1644"/>
              <a:ext cx="394" cy="13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624" y="1650"/>
              <a:ext cx="541" cy="6"/>
            </a:xfrm>
            <a:prstGeom prst="straightConnector1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4" name="Quad Arrow 17"/>
            <p:cNvSpPr txBox="1">
              <a:spLocks noChangeArrowheads="1"/>
            </p:cNvSpPr>
            <p:nvPr/>
          </p:nvSpPr>
          <p:spPr bwMode="auto">
            <a:xfrm>
              <a:off x="0" y="1294"/>
              <a:ext cx="640" cy="775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/>
                <a:t>T</a:t>
              </a:r>
            </a:p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anose="02010609060101010101" pitchFamily="49" charset="-122"/>
              </a:rPr>
              <a:t>恩格玛</a:t>
            </a:r>
            <a:r>
              <a:rPr lang="zh-CN" altLang="en-US" dirty="0" smtClean="0">
                <a:ea typeface="黑体" panose="02010609060101010101" pitchFamily="49" charset="-122"/>
              </a:rPr>
              <a:t>机</a:t>
            </a:r>
            <a:r>
              <a:rPr lang="zh-CN" altLang="zh-CN" dirty="0">
                <a:ea typeface="黑体" panose="02010609060101010101" pitchFamily="49" charset="-122"/>
              </a:rPr>
              <a:t>结构特征二：</a:t>
            </a:r>
            <a:r>
              <a:rPr lang="zh-CN" altLang="zh-CN" dirty="0" smtClean="0">
                <a:ea typeface="黑体" panose="02010609060101010101" pitchFamily="49" charset="-122"/>
              </a:rPr>
              <a:t>反射器</a:t>
            </a:r>
            <a:endParaRPr lang="zh-CN" altLang="en-US" dirty="0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7B3-2DE3-4BB5-B711-3CCB8B9F016B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pic>
        <p:nvPicPr>
          <p:cNvPr id="13317" name="图片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6841"/>
            <a:ext cx="7701280" cy="41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443662" y="1797051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效果：自反性。</a:t>
            </a: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50447"/>
          </a:xfrm>
        </p:spPr>
        <p:txBody>
          <a:bodyPr/>
          <a:lstStyle/>
          <a:p>
            <a:fld id="{6EA06EF9-334B-4488-9A49-27BF6E531F9A}" type="slidenum">
              <a:rPr lang="zh-CN" alt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anose="02010609060101010101" pitchFamily="49" charset="-122"/>
              </a:rPr>
              <a:t>恩格玛</a:t>
            </a:r>
            <a:r>
              <a:rPr lang="zh-CN" altLang="en-US" dirty="0" smtClean="0">
                <a:ea typeface="黑体" panose="02010609060101010101" pitchFamily="49" charset="-122"/>
              </a:rPr>
              <a:t>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结构特征三:插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线板</a:t>
            </a:r>
            <a:endParaRPr lang="zh-CN" altLang="en-US" dirty="0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5629-397B-4F6D-8E92-04299C378688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15</a:t>
            </a:fld>
            <a:endParaRPr lang="en-US"/>
          </a:p>
        </p:txBody>
      </p:sp>
      <p:pic>
        <p:nvPicPr>
          <p:cNvPr id="14341" name="图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22287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044575" y="5302250"/>
            <a:ext cx="7361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效果：进一步将恩格玛机所能提供的密钥数量提高了1000亿倍。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568-4FB6-430D-A7EA-FE18BD3A880F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38138" y="882650"/>
            <a:ext cx="8509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ea typeface="黑体" panose="02010609060101010101" pitchFamily="49" charset="-122"/>
              </a:rPr>
              <a:t>图灵的力量：机器创造出的密码怪物，只有机器才能</a:t>
            </a:r>
          </a:p>
          <a:p>
            <a:pPr eaLnBrk="1" hangingPunct="1"/>
            <a:r>
              <a:rPr lang="zh-CN" altLang="en-US" sz="2800" b="1" dirty="0">
                <a:ea typeface="黑体" panose="02010609060101010101" pitchFamily="49" charset="-122"/>
              </a:rPr>
              <a:t>                      战胜！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2775" y="5373688"/>
            <a:ext cx="804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效果：总的组合数只有60X26X26X26=1054560种。只要每天进行一百多万次暴力破解，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只有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机器可以做到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105025"/>
            <a:ext cx="51530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图片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978025"/>
            <a:ext cx="37147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4236 -0.00129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8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44861 0.00074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100" y="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3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ripwire.com/state-of-security/wp-content/uploads/cache/thumb_shutterstock_279248471_1024/41449396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1"/>
          <a:stretch/>
        </p:blipFill>
        <p:spPr bwMode="auto">
          <a:xfrm>
            <a:off x="170224" y="591738"/>
            <a:ext cx="8803295" cy="60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170223" y="591996"/>
            <a:ext cx="8821377" cy="610154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8000"/>
                </a:schemeClr>
              </a:gs>
              <a:gs pos="70000">
                <a:schemeClr val="bg1">
                  <a:alpha val="61000"/>
                </a:schemeClr>
              </a:gs>
              <a:gs pos="44000">
                <a:schemeClr val="bg1"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03</a:t>
            </a:r>
            <a:br>
              <a:rPr lang="en-US" altLang="zh-CN" dirty="0" smtClean="0">
                <a:solidFill>
                  <a:schemeClr val="tx1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</a:b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lgerian" panose="04020705040A02060702" pitchFamily="82" charset="0"/>
              </a:rPr>
              <a:t>现代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密码学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加密</a:t>
            </a:r>
            <a:r>
              <a:rPr lang="zh-CN" altLang="en-US" dirty="0" smtClean="0">
                <a:solidFill>
                  <a:srgbClr val="002060"/>
                </a:solidFill>
              </a:rPr>
              <a:t>、解密、</a:t>
            </a:r>
            <a:r>
              <a:rPr lang="en-US" altLang="zh-CN" dirty="0" smtClean="0">
                <a:solidFill>
                  <a:srgbClr val="002060"/>
                </a:solidFill>
              </a:rPr>
              <a:t>RSA</a:t>
            </a:r>
            <a:r>
              <a:rPr lang="zh-CN" altLang="en-US" dirty="0" smtClean="0">
                <a:solidFill>
                  <a:srgbClr val="002060"/>
                </a:solidFill>
              </a:rPr>
              <a:t>算法</a:t>
            </a:r>
            <a:endParaRPr lang="zh-CN" altLang="en-US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97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</a:t>
            </a:r>
            <a:r>
              <a:rPr lang="zh-CN" altLang="en-US" dirty="0" smtClean="0"/>
              <a:t>密码学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但是到这里，已经征服了自然科学的数学家们觉得应该做点什么了。于是，他们用数论统治了密码学。</a:t>
            </a:r>
          </a:p>
          <a:p>
            <a:endParaRPr lang="en-US" altLang="zh-CN" dirty="0" smtClean="0"/>
          </a:p>
          <a:p>
            <a:r>
              <a:rPr lang="zh-CN" altLang="en-US" b="1" dirty="0"/>
              <a:t>下面，为了保证观看效果，请大家睁开求知的大眼睛看向这里；并且，我们将十分简单地讲解现代密码原理。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E71C-6E8B-4AD0-87D9-EE3DB2F5C19F}" type="datetime1">
              <a:rPr lang="zh-CN" altLang="en-US" smtClean="0"/>
              <a:t>2017/9/23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21F5-6D90-41CF-9F2F-1CE74C36A114}" type="slidenum">
              <a:rPr lang="zh-CN" alt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958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加密与解密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CN" altLang="en-US" sz="2700" b="1" dirty="0" smtClean="0">
                <a:latin typeface="Calibri" panose="020F0502020204030204" pitchFamily="34" charset="0"/>
              </a:rPr>
              <a:t>一对</a:t>
            </a:r>
            <a:r>
              <a:rPr lang="zh-CN" altLang="en-US" sz="2700" b="1" dirty="0">
                <a:latin typeface="Calibri" panose="020F0502020204030204" pitchFamily="34" charset="0"/>
              </a:rPr>
              <a:t>互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逆映射</a:t>
            </a:r>
            <a:r>
              <a:rPr lang="zh-CN" altLang="en-US" sz="2700" b="1" dirty="0">
                <a:latin typeface="Calibri" panose="020F0502020204030204" pitchFamily="34" charset="0"/>
              </a:rPr>
              <a:t>，使明文(m)与密文(s)相互转换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。</a:t>
            </a:r>
            <a:endParaRPr lang="en-US" altLang="zh-CN" sz="2700" b="1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sz="27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密钥</a:t>
            </a:r>
            <a:r>
              <a:rPr lang="zh-CN" altLang="en-US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(k</a:t>
            </a:r>
            <a:r>
              <a:rPr lang="zh-CN" altLang="en-US" sz="27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)：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转换</a:t>
            </a:r>
            <a:r>
              <a:rPr lang="zh-CN" altLang="en-US" sz="2700" b="1" dirty="0">
                <a:latin typeface="Calibri" panose="020F0502020204030204" pitchFamily="34" charset="0"/>
              </a:rPr>
              <a:t>中的一个“参数”，使得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存在映射</a:t>
            </a:r>
            <a:r>
              <a:rPr lang="zh-CN" altLang="en-US" sz="2700" b="1" dirty="0">
                <a:latin typeface="Calibri" panose="020F0502020204030204" pitchFamily="34" charset="0"/>
              </a:rPr>
              <a:t>E</a:t>
            </a:r>
            <a:r>
              <a:rPr lang="zh-CN" altLang="en-US" sz="2700" b="1" baseline="-25000" dirty="0">
                <a:latin typeface="Calibri" panose="020F0502020204030204" pitchFamily="34" charset="0"/>
              </a:rPr>
              <a:t>k</a:t>
            </a:r>
            <a:r>
              <a:rPr lang="zh-CN" altLang="en-US" sz="2700" b="1" dirty="0">
                <a:latin typeface="Calibri" panose="020F0502020204030204" pitchFamily="34" charset="0"/>
              </a:rPr>
              <a:t>:m</a:t>
            </a:r>
            <a:r>
              <a:rPr lang="zh-CN" altLang="en-US" sz="2700" b="1" dirty="0">
                <a:latin typeface="Calibri" panose="020F0502020204030204" pitchFamily="34" charset="0"/>
                <a:sym typeface="Arial" panose="020B0604020202020204" pitchFamily="34" charset="0"/>
              </a:rPr>
              <a:t>→c/c→m</a:t>
            </a:r>
            <a:r>
              <a:rPr lang="zh-CN" altLang="en-US" sz="2700" b="1" dirty="0">
                <a:latin typeface="Calibri" panose="020F0502020204030204" pitchFamily="34" charset="0"/>
              </a:rPr>
              <a:t>。加密方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为提高</a:t>
            </a:r>
            <a:r>
              <a:rPr lang="zh-CN" altLang="en-US" sz="2700" b="1" dirty="0">
                <a:latin typeface="Calibri" panose="020F0502020204030204" pitchFamily="34" charset="0"/>
              </a:rPr>
              <a:t>安全性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，</a:t>
            </a:r>
            <a:r>
              <a:rPr lang="zh-CN" altLang="en-US" sz="2700" b="1" dirty="0">
                <a:latin typeface="Calibri" panose="020F0502020204030204" pitchFamily="34" charset="0"/>
              </a:rPr>
              <a:t>需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提高</a:t>
            </a:r>
            <a:r>
              <a:rPr lang="zh-CN" altLang="en-US" sz="2700" b="1" dirty="0">
                <a:latin typeface="Calibri" panose="020F0502020204030204" pitchFamily="34" charset="0"/>
              </a:rPr>
              <a:t>解密这一映射的复杂性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。</a:t>
            </a:r>
            <a:endParaRPr lang="en-US" altLang="zh-CN" sz="2700" b="1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sz="2700" b="1" dirty="0" smtClean="0">
                <a:latin typeface="Calibri" panose="020F0502020204030204" pitchFamily="34" charset="0"/>
              </a:rPr>
              <a:t>以往加密</a:t>
            </a:r>
            <a:r>
              <a:rPr lang="zh-CN" altLang="en-US" sz="2700" b="1" dirty="0">
                <a:latin typeface="Calibri" panose="020F0502020204030204" pitchFamily="34" charset="0"/>
              </a:rPr>
              <a:t>解密过程中，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密钥相同。1976年两</a:t>
            </a:r>
            <a:r>
              <a:rPr lang="zh-CN" altLang="en-US" sz="2700" b="1" dirty="0">
                <a:latin typeface="Calibri" panose="020F0502020204030204" pitchFamily="34" charset="0"/>
              </a:rPr>
              <a:t>位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斯坦福大学数学家提出新</a:t>
            </a:r>
            <a:r>
              <a:rPr lang="zh-CN" altLang="en-US" sz="2700" b="1" dirty="0">
                <a:latin typeface="Calibri" panose="020F0502020204030204" pitchFamily="34" charset="0"/>
              </a:rPr>
              <a:t>的密钥理论：</a:t>
            </a:r>
            <a:r>
              <a:rPr lang="zh-CN" altLang="en-US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公钥理论</a:t>
            </a:r>
            <a:r>
              <a:rPr lang="zh-CN" altLang="en-US" sz="2700" b="1" dirty="0" smtClean="0">
                <a:latin typeface="Calibri" panose="020F0502020204030204" pitchFamily="34" charset="0"/>
              </a:rPr>
              <a:t>。</a:t>
            </a:r>
            <a:endParaRPr lang="en-US" altLang="zh-CN" sz="2700" b="1" dirty="0" smtClean="0">
              <a:latin typeface="Calibri" panose="020F0502020204030204" pitchFamily="34" charset="0"/>
            </a:endParaRPr>
          </a:p>
          <a:p>
            <a:pPr lvl="1"/>
            <a:r>
              <a:rPr lang="zh-CN" altLang="en-US" b="1" dirty="0">
                <a:latin typeface="Calibri" panose="020F0502020204030204" pitchFamily="34" charset="0"/>
              </a:rPr>
              <a:t>若A向B发送一段信息，则存在两个密钥k，其中的加密密钥</a:t>
            </a:r>
            <a:r>
              <a:rPr lang="zh-CN" altLang="en-US" b="1" dirty="0" smtClean="0">
                <a:latin typeface="Calibri" panose="020F0502020204030204" pitchFamily="34" charset="0"/>
              </a:rPr>
              <a:t>k</a:t>
            </a:r>
            <a:r>
              <a:rPr lang="zh-CN" altLang="en-US" b="1" baseline="-25000" dirty="0" smtClean="0">
                <a:latin typeface="Calibri" panose="020F0502020204030204" pitchFamily="34" charset="0"/>
              </a:rPr>
              <a:t>e</a:t>
            </a:r>
            <a:r>
              <a:rPr lang="zh-CN" altLang="en-US" b="1" dirty="0" smtClean="0">
                <a:latin typeface="Calibri" panose="020F0502020204030204" pitchFamily="34" charset="0"/>
              </a:rPr>
              <a:t>公开，</a:t>
            </a:r>
            <a:r>
              <a:rPr lang="zh-CN" altLang="en-US" b="1" dirty="0">
                <a:latin typeface="Calibri" panose="020F0502020204030204" pitchFamily="34" charset="0"/>
              </a:rPr>
              <a:t>但解密密钥k</a:t>
            </a:r>
            <a:r>
              <a:rPr lang="zh-CN" altLang="en-US" b="1" baseline="-25000" dirty="0">
                <a:latin typeface="Calibri" panose="020F0502020204030204" pitchFamily="34" charset="0"/>
              </a:rPr>
              <a:t>d</a:t>
            </a:r>
            <a:r>
              <a:rPr lang="zh-CN" altLang="en-US" b="1" dirty="0">
                <a:latin typeface="Calibri" panose="020F0502020204030204" pitchFamily="34" charset="0"/>
              </a:rPr>
              <a:t>只有B一个人知道</a:t>
            </a:r>
            <a:r>
              <a:rPr lang="zh-CN" altLang="en-US" b="1" dirty="0" smtClean="0">
                <a:latin typeface="Calibri" panose="020F0502020204030204" pitchFamily="34" charset="0"/>
              </a:rPr>
              <a:t>。</a:t>
            </a:r>
            <a:endParaRPr lang="en-US" altLang="zh-CN" b="1" dirty="0" smtClean="0">
              <a:latin typeface="Calibri" panose="020F0502020204030204" pitchFamily="34" charset="0"/>
            </a:endParaRPr>
          </a:p>
          <a:p>
            <a:pPr lvl="1"/>
            <a:r>
              <a:rPr lang="zh-CN" altLang="en-US" b="1" dirty="0" smtClean="0">
                <a:latin typeface="Calibri" panose="020F0502020204030204" pitchFamily="34" charset="0"/>
              </a:rPr>
              <a:t>k</a:t>
            </a:r>
            <a:r>
              <a:rPr lang="zh-CN" altLang="en-US" b="1" baseline="-25000" dirty="0" smtClean="0">
                <a:latin typeface="Calibri" panose="020F0502020204030204" pitchFamily="34" charset="0"/>
              </a:rPr>
              <a:t>e</a:t>
            </a:r>
            <a:r>
              <a:rPr lang="zh-CN" altLang="en-US" b="1" dirty="0">
                <a:latin typeface="Calibri" panose="020F0502020204030204" pitchFamily="34" charset="0"/>
              </a:rPr>
              <a:t>与k</a:t>
            </a:r>
            <a:r>
              <a:rPr lang="zh-CN" altLang="en-US" b="1" baseline="-25000" dirty="0">
                <a:latin typeface="Calibri" panose="020F0502020204030204" pitchFamily="34" charset="0"/>
              </a:rPr>
              <a:t>d</a:t>
            </a:r>
            <a:r>
              <a:rPr lang="zh-CN" altLang="en-US" b="1" dirty="0">
                <a:latin typeface="Calibri" panose="020F0502020204030204" pitchFamily="34" charset="0"/>
              </a:rPr>
              <a:t>虽然互逆，但两者的计算复杂性有天壤之别，从而极大提高了密码安全性。</a:t>
            </a:r>
          </a:p>
          <a:p>
            <a:endParaRPr lang="zh-CN" altLang="en-US" b="1" dirty="0">
              <a:latin typeface="Calibri" panose="020F0502020204030204" pitchFamily="34" charset="0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866D-6443-4EA5-88EE-8A087C97C1B9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安相炎、赵杰、朱逸凡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 flipH="1">
            <a:off x="5006975" y="4686300"/>
            <a:ext cx="2881313" cy="690563"/>
          </a:xfrm>
          <a:prstGeom prst="rect">
            <a:avLst/>
          </a:prstGeom>
          <a:gradFill rotWithShape="1">
            <a:gsLst>
              <a:gs pos="0">
                <a:srgbClr val="BE321E"/>
              </a:gs>
              <a:gs pos="20000">
                <a:srgbClr val="F55A50"/>
              </a:gs>
              <a:gs pos="79999">
                <a:srgbClr val="F55A50"/>
              </a:gs>
              <a:gs pos="100000">
                <a:srgbClr val="DA463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7204" b="57678"/>
          <a:stretch>
            <a:fillRect/>
          </a:stretch>
        </p:blipFill>
        <p:spPr bwMode="auto">
          <a:xfrm rot="18006123" flipH="1" flipV="1">
            <a:off x="3347244" y="4201319"/>
            <a:ext cx="8636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7204" b="57678"/>
          <a:stretch>
            <a:fillRect/>
          </a:stretch>
        </p:blipFill>
        <p:spPr bwMode="auto">
          <a:xfrm rot="18006123" flipH="1" flipV="1">
            <a:off x="4811713" y="4984750"/>
            <a:ext cx="8636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1338263" y="2193925"/>
            <a:ext cx="79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01</a:t>
            </a:r>
            <a:endParaRPr lang="zh-CN" altLang="en-US"/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1909763" y="2378075"/>
            <a:ext cx="201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  <a:sym typeface="GungsuhChe" panose="02030609000101010101" pitchFamily="49" charset="-127"/>
              </a:rPr>
              <a:t>Add your texts here</a:t>
            </a:r>
            <a:endParaRPr lang="zh-CN" altLang="en-US" sz="1600">
              <a:solidFill>
                <a:schemeClr val="bg1"/>
              </a:solidFill>
              <a:latin typeface="GungsuhChe" panose="02030609000101010101" pitchFamily="49" charset="-127"/>
              <a:ea typeface="GungsuhChe" panose="02030609000101010101" pitchFamily="49" charset="-127"/>
              <a:sym typeface="GungsuhChe" panose="02030609000101010101" pitchFamily="49" charset="-127"/>
            </a:endParaRPr>
          </a:p>
        </p:txBody>
      </p:sp>
      <p:sp>
        <p:nvSpPr>
          <p:cNvPr id="7" name="矩形 14"/>
          <p:cNvSpPr>
            <a:spLocks noChangeArrowheads="1"/>
          </p:cNvSpPr>
          <p:nvPr/>
        </p:nvSpPr>
        <p:spPr bwMode="auto">
          <a:xfrm>
            <a:off x="1254125" y="2193925"/>
            <a:ext cx="2879725" cy="688975"/>
          </a:xfrm>
          <a:prstGeom prst="rect">
            <a:avLst/>
          </a:prstGeom>
          <a:gradFill rotWithShape="1">
            <a:gsLst>
              <a:gs pos="0">
                <a:srgbClr val="B1570C"/>
              </a:gs>
              <a:gs pos="20000">
                <a:srgbClr val="F08224"/>
              </a:gs>
              <a:gs pos="79999">
                <a:srgbClr val="E97E1F"/>
              </a:gs>
              <a:gs pos="100000">
                <a:srgbClr val="E1791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7204" b="57678"/>
          <a:stretch>
            <a:fillRect/>
          </a:stretch>
        </p:blipFill>
        <p:spPr bwMode="auto">
          <a:xfrm rot="7202630" flipH="1" flipV="1">
            <a:off x="4928394" y="3359944"/>
            <a:ext cx="8636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7204" b="57678"/>
          <a:stretch>
            <a:fillRect/>
          </a:stretch>
        </p:blipFill>
        <p:spPr bwMode="auto">
          <a:xfrm rot="7202630" flipH="1" flipV="1">
            <a:off x="3494088" y="2528887"/>
            <a:ext cx="86518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7"/>
          <p:cNvSpPr>
            <a:spLocks noChangeArrowheads="1"/>
          </p:cNvSpPr>
          <p:nvPr/>
        </p:nvSpPr>
        <p:spPr bwMode="auto">
          <a:xfrm flipH="1">
            <a:off x="3567113" y="3859213"/>
            <a:ext cx="4321175" cy="688975"/>
          </a:xfrm>
          <a:prstGeom prst="rect">
            <a:avLst/>
          </a:prstGeom>
          <a:gradFill rotWithShape="1">
            <a:gsLst>
              <a:gs pos="0">
                <a:srgbClr val="B09368"/>
              </a:gs>
              <a:gs pos="20000">
                <a:srgbClr val="C8B496"/>
              </a:gs>
              <a:gs pos="79999">
                <a:srgbClr val="C8B496"/>
              </a:gs>
              <a:gs pos="100000">
                <a:srgbClr val="BCA47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弧形 7"/>
          <p:cNvSpPr>
            <a:spLocks noChangeArrowheads="1"/>
          </p:cNvSpPr>
          <p:nvPr/>
        </p:nvSpPr>
        <p:spPr bwMode="auto">
          <a:xfrm rot="10800000">
            <a:off x="3170238" y="2203450"/>
            <a:ext cx="1365250" cy="2344738"/>
          </a:xfrm>
          <a:custGeom>
            <a:avLst/>
            <a:gdLst>
              <a:gd name="T0" fmla="*/ 397886 w 1365958"/>
              <a:gd name="T1" fmla="*/ 2344738 h 2346911"/>
              <a:gd name="T2" fmla="*/ 75 w 1365958"/>
              <a:gd name="T3" fmla="*/ 1653132 h 2346911"/>
              <a:gd name="T4" fmla="*/ 0 w 1365958"/>
              <a:gd name="T5" fmla="*/ 1653132 h 2346911"/>
              <a:gd name="T6" fmla="*/ 447364 w 1365958"/>
              <a:gd name="T7" fmla="*/ 886401 h 2346911"/>
              <a:gd name="T8" fmla="*/ 447017 w 1365958"/>
              <a:gd name="T9" fmla="*/ 886401 h 2346911"/>
              <a:gd name="T10" fmla="*/ 955728 w 1365958"/>
              <a:gd name="T11" fmla="*/ 14525 h 2346911"/>
              <a:gd name="T12" fmla="*/ 957418 w 1365958"/>
              <a:gd name="T13" fmla="*/ 17079 h 2346911"/>
              <a:gd name="T14" fmla="*/ 967364 w 1365958"/>
              <a:gd name="T15" fmla="*/ 0 h 2346911"/>
              <a:gd name="T16" fmla="*/ 1365175 w 1365958"/>
              <a:gd name="T17" fmla="*/ 691606 h 2346911"/>
              <a:gd name="T18" fmla="*/ 1365250 w 1365958"/>
              <a:gd name="T19" fmla="*/ 691606 h 2346911"/>
              <a:gd name="T20" fmla="*/ 1286233 w 1365958"/>
              <a:gd name="T21" fmla="*/ 827034 h 2346911"/>
              <a:gd name="T22" fmla="*/ 1286579 w 1365958"/>
              <a:gd name="T23" fmla="*/ 827034 h 2346911"/>
              <a:gd name="T24" fmla="*/ 397886 w 1365958"/>
              <a:gd name="T25" fmla="*/ 2344738 h 23469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5958"/>
              <a:gd name="T40" fmla="*/ 0 h 2346911"/>
              <a:gd name="T41" fmla="*/ 1365958 w 1365958"/>
              <a:gd name="T42" fmla="*/ 2346911 h 23469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5958" h="2346911">
                <a:moveTo>
                  <a:pt x="398092" y="2346911"/>
                </a:moveTo>
                <a:cubicBezTo>
                  <a:pt x="151662" y="2203455"/>
                  <a:pt x="75" y="1939809"/>
                  <a:pt x="75" y="1654664"/>
                </a:cubicBezTo>
                <a:lnTo>
                  <a:pt x="0" y="1654664"/>
                </a:lnTo>
                <a:lnTo>
                  <a:pt x="447596" y="887222"/>
                </a:lnTo>
                <a:lnTo>
                  <a:pt x="447249" y="887222"/>
                </a:lnTo>
                <a:lnTo>
                  <a:pt x="956224" y="14538"/>
                </a:lnTo>
                <a:lnTo>
                  <a:pt x="957915" y="17095"/>
                </a:lnTo>
                <a:lnTo>
                  <a:pt x="967866" y="0"/>
                </a:lnTo>
                <a:cubicBezTo>
                  <a:pt x="1214296" y="143456"/>
                  <a:pt x="1365883" y="407102"/>
                  <a:pt x="1365883" y="692247"/>
                </a:cubicBezTo>
                <a:lnTo>
                  <a:pt x="1365958" y="692247"/>
                </a:lnTo>
                <a:lnTo>
                  <a:pt x="1286900" y="827800"/>
                </a:lnTo>
                <a:lnTo>
                  <a:pt x="1287246" y="827800"/>
                </a:lnTo>
                <a:lnTo>
                  <a:pt x="398092" y="2346911"/>
                </a:lnTo>
                <a:close/>
              </a:path>
            </a:pathLst>
          </a:custGeom>
          <a:gradFill rotWithShape="1">
            <a:gsLst>
              <a:gs pos="0">
                <a:srgbClr val="595959"/>
              </a:gs>
              <a:gs pos="1999">
                <a:srgbClr val="595959"/>
              </a:gs>
              <a:gs pos="48000">
                <a:srgbClr val="7F7F7F"/>
              </a:gs>
              <a:gs pos="100000">
                <a:srgbClr val="5959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19"/>
          <p:cNvSpPr>
            <a:spLocks noChangeArrowheads="1"/>
          </p:cNvSpPr>
          <p:nvPr/>
        </p:nvSpPr>
        <p:spPr bwMode="auto">
          <a:xfrm>
            <a:off x="1254125" y="3051175"/>
            <a:ext cx="4319588" cy="688975"/>
          </a:xfrm>
          <a:prstGeom prst="rect">
            <a:avLst/>
          </a:prstGeom>
          <a:gradFill rotWithShape="1">
            <a:gsLst>
              <a:gs pos="0">
                <a:srgbClr val="078AC5"/>
              </a:gs>
              <a:gs pos="20000">
                <a:srgbClr val="2CB9F8"/>
              </a:gs>
              <a:gs pos="79999">
                <a:srgbClr val="81D5FB"/>
              </a:gs>
              <a:gs pos="100000">
                <a:srgbClr val="1AA2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弧形 7"/>
          <p:cNvSpPr>
            <a:spLocks noChangeArrowheads="1"/>
          </p:cNvSpPr>
          <p:nvPr/>
        </p:nvSpPr>
        <p:spPr bwMode="auto">
          <a:xfrm rot="10800000">
            <a:off x="4610100" y="3028950"/>
            <a:ext cx="1366838" cy="2346325"/>
          </a:xfrm>
          <a:custGeom>
            <a:avLst/>
            <a:gdLst>
              <a:gd name="T0" fmla="*/ 398348 w 1365958"/>
              <a:gd name="T1" fmla="*/ 2346325 h 2346911"/>
              <a:gd name="T2" fmla="*/ 75 w 1365958"/>
              <a:gd name="T3" fmla="*/ 1654251 h 2346911"/>
              <a:gd name="T4" fmla="*/ 0 w 1365958"/>
              <a:gd name="T5" fmla="*/ 1654251 h 2346911"/>
              <a:gd name="T6" fmla="*/ 447884 w 1365958"/>
              <a:gd name="T7" fmla="*/ 887001 h 2346911"/>
              <a:gd name="T8" fmla="*/ 447537 w 1365958"/>
              <a:gd name="T9" fmla="*/ 887001 h 2346911"/>
              <a:gd name="T10" fmla="*/ 956840 w 1365958"/>
              <a:gd name="T11" fmla="*/ 14534 h 2346911"/>
              <a:gd name="T12" fmla="*/ 958532 w 1365958"/>
              <a:gd name="T13" fmla="*/ 17091 h 2346911"/>
              <a:gd name="T14" fmla="*/ 968489 w 1365958"/>
              <a:gd name="T15" fmla="*/ 0 h 2346911"/>
              <a:gd name="T16" fmla="*/ 1366763 w 1365958"/>
              <a:gd name="T17" fmla="*/ 692074 h 2346911"/>
              <a:gd name="T18" fmla="*/ 1366838 w 1365958"/>
              <a:gd name="T19" fmla="*/ 692074 h 2346911"/>
              <a:gd name="T20" fmla="*/ 1287729 w 1365958"/>
              <a:gd name="T21" fmla="*/ 827594 h 2346911"/>
              <a:gd name="T22" fmla="*/ 1288075 w 1365958"/>
              <a:gd name="T23" fmla="*/ 827594 h 2346911"/>
              <a:gd name="T24" fmla="*/ 398348 w 1365958"/>
              <a:gd name="T25" fmla="*/ 2346325 h 23469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5958"/>
              <a:gd name="T40" fmla="*/ 0 h 2346911"/>
              <a:gd name="T41" fmla="*/ 1365958 w 1365958"/>
              <a:gd name="T42" fmla="*/ 2346911 h 23469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5958" h="2346911">
                <a:moveTo>
                  <a:pt x="398092" y="2346911"/>
                </a:moveTo>
                <a:cubicBezTo>
                  <a:pt x="151662" y="2203455"/>
                  <a:pt x="75" y="1939809"/>
                  <a:pt x="75" y="1654664"/>
                </a:cubicBezTo>
                <a:lnTo>
                  <a:pt x="0" y="1654664"/>
                </a:lnTo>
                <a:lnTo>
                  <a:pt x="447596" y="887222"/>
                </a:lnTo>
                <a:lnTo>
                  <a:pt x="447249" y="887222"/>
                </a:lnTo>
                <a:lnTo>
                  <a:pt x="956224" y="14538"/>
                </a:lnTo>
                <a:lnTo>
                  <a:pt x="957915" y="17095"/>
                </a:lnTo>
                <a:lnTo>
                  <a:pt x="967866" y="0"/>
                </a:lnTo>
                <a:cubicBezTo>
                  <a:pt x="1214296" y="143456"/>
                  <a:pt x="1365883" y="407102"/>
                  <a:pt x="1365883" y="692247"/>
                </a:cubicBezTo>
                <a:lnTo>
                  <a:pt x="1365958" y="692247"/>
                </a:lnTo>
                <a:lnTo>
                  <a:pt x="1286900" y="827800"/>
                </a:lnTo>
                <a:lnTo>
                  <a:pt x="1287246" y="827800"/>
                </a:lnTo>
                <a:lnTo>
                  <a:pt x="398092" y="2346911"/>
                </a:lnTo>
                <a:close/>
              </a:path>
            </a:pathLst>
          </a:custGeom>
          <a:gradFill rotWithShape="1">
            <a:gsLst>
              <a:gs pos="0">
                <a:srgbClr val="595959"/>
              </a:gs>
              <a:gs pos="1999">
                <a:srgbClr val="595959"/>
              </a:gs>
              <a:gs pos="48000">
                <a:srgbClr val="7F7F7F"/>
              </a:gs>
              <a:gs pos="100000">
                <a:srgbClr val="5959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平行四边形 21"/>
          <p:cNvSpPr>
            <a:spLocks noChangeArrowheads="1"/>
          </p:cNvSpPr>
          <p:nvPr/>
        </p:nvSpPr>
        <p:spPr bwMode="auto">
          <a:xfrm>
            <a:off x="4681538" y="3857625"/>
            <a:ext cx="1223962" cy="690563"/>
          </a:xfrm>
          <a:prstGeom prst="parallelogram">
            <a:avLst>
              <a:gd name="adj" fmla="val 58055"/>
            </a:avLst>
          </a:prstGeom>
          <a:solidFill>
            <a:srgbClr val="C8B4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组合 22"/>
          <p:cNvGrpSpPr>
            <a:grpSpLocks/>
          </p:cNvGrpSpPr>
          <p:nvPr/>
        </p:nvGrpSpPr>
        <p:grpSpPr bwMode="auto">
          <a:xfrm>
            <a:off x="1289424" y="2232025"/>
            <a:ext cx="2603126" cy="646331"/>
            <a:chOff x="-45652" y="38094"/>
            <a:chExt cx="2602607" cy="646203"/>
          </a:xfrm>
        </p:grpSpPr>
        <p:sp>
          <p:nvSpPr>
            <p:cNvPr id="16" name="矩形 23"/>
            <p:cNvSpPr>
              <a:spLocks noChangeArrowheads="1"/>
            </p:cNvSpPr>
            <p:nvPr/>
          </p:nvSpPr>
          <p:spPr bwMode="auto">
            <a:xfrm>
              <a:off x="-45652" y="38094"/>
              <a:ext cx="732748" cy="6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sz="3600" dirty="0">
                  <a:solidFill>
                    <a:schemeClr val="bg1"/>
                  </a:solidFill>
                  <a:latin typeface="Algerian" panose="04020705040A02060702" pitchFamily="82" charset="0"/>
                  <a:sym typeface="Algerian" panose="04020705040A02060702" pitchFamily="82" charset="0"/>
                </a:rPr>
                <a:t>01</a:t>
              </a:r>
              <a:endParaRPr lang="zh-CN" altLang="en-US" sz="1600" dirty="0"/>
            </a:p>
          </p:txBody>
        </p:sp>
        <p:sp>
          <p:nvSpPr>
            <p:cNvPr id="17" name="TextBox 24"/>
            <p:cNvSpPr>
              <a:spLocks noChangeArrowheads="1"/>
            </p:cNvSpPr>
            <p:nvPr/>
          </p:nvSpPr>
          <p:spPr bwMode="auto">
            <a:xfrm>
              <a:off x="510425" y="200055"/>
              <a:ext cx="2046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Batang" panose="02030600000101010101" pitchFamily="18" charset="-127"/>
              </a:endParaRPr>
            </a:p>
          </p:txBody>
        </p:sp>
      </p:grpSp>
      <p:grpSp>
        <p:nvGrpSpPr>
          <p:cNvPr id="18" name="组合 25"/>
          <p:cNvGrpSpPr>
            <a:grpSpLocks/>
          </p:cNvGrpSpPr>
          <p:nvPr/>
        </p:nvGrpSpPr>
        <p:grpSpPr bwMode="auto">
          <a:xfrm>
            <a:off x="2000763" y="3063875"/>
            <a:ext cx="3530085" cy="646331"/>
            <a:chOff x="327351" y="14596"/>
            <a:chExt cx="2286754" cy="742802"/>
          </a:xfrm>
        </p:grpSpPr>
        <p:sp>
          <p:nvSpPr>
            <p:cNvPr id="19" name="矩形 26"/>
            <p:cNvSpPr>
              <a:spLocks noChangeArrowheads="1"/>
            </p:cNvSpPr>
            <p:nvPr/>
          </p:nvSpPr>
          <p:spPr bwMode="auto">
            <a:xfrm>
              <a:off x="327351" y="14596"/>
              <a:ext cx="474761" cy="74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sz="3600" dirty="0">
                  <a:solidFill>
                    <a:schemeClr val="bg1"/>
                  </a:solidFill>
                  <a:latin typeface="Algerian" panose="04020705040A02060702" pitchFamily="82" charset="0"/>
                  <a:sym typeface="Algerian" panose="04020705040A02060702" pitchFamily="82" charset="0"/>
                </a:rPr>
                <a:t>02</a:t>
              </a:r>
              <a:endParaRPr lang="zh-CN" altLang="en-US" sz="1600" dirty="0"/>
            </a:p>
          </p:txBody>
        </p:sp>
        <p:sp>
          <p:nvSpPr>
            <p:cNvPr id="20" name="TextBox 27"/>
            <p:cNvSpPr>
              <a:spLocks noChangeArrowheads="1"/>
            </p:cNvSpPr>
            <p:nvPr/>
          </p:nvSpPr>
          <p:spPr bwMode="auto">
            <a:xfrm>
              <a:off x="567575" y="200055"/>
              <a:ext cx="2046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 b="1">
                <a:solidFill>
                  <a:schemeClr val="bg1"/>
                </a:solidFill>
                <a:latin typeface="Batang" panose="02030600000101010101" pitchFamily="18" charset="-127"/>
                <a:sym typeface="Batang" panose="02030600000101010101" pitchFamily="18" charset="-127"/>
              </a:endParaRPr>
            </a:p>
          </p:txBody>
        </p:sp>
      </p:grpSp>
      <p:grpSp>
        <p:nvGrpSpPr>
          <p:cNvPr id="21" name="组合 28"/>
          <p:cNvGrpSpPr>
            <a:grpSpLocks/>
          </p:cNvGrpSpPr>
          <p:nvPr/>
        </p:nvGrpSpPr>
        <p:grpSpPr bwMode="auto">
          <a:xfrm>
            <a:off x="4396154" y="3881435"/>
            <a:ext cx="2407871" cy="646331"/>
            <a:chOff x="206701" y="22220"/>
            <a:chExt cx="2407404" cy="646204"/>
          </a:xfrm>
        </p:grpSpPr>
        <p:sp>
          <p:nvSpPr>
            <p:cNvPr id="23" name="TextBox 30"/>
            <p:cNvSpPr>
              <a:spLocks noChangeArrowheads="1"/>
            </p:cNvSpPr>
            <p:nvPr/>
          </p:nvSpPr>
          <p:spPr bwMode="auto">
            <a:xfrm>
              <a:off x="567575" y="200055"/>
              <a:ext cx="2046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500" b="1">
                <a:solidFill>
                  <a:schemeClr val="bg1"/>
                </a:solidFill>
                <a:latin typeface="Batang" panose="02030600000101010101" pitchFamily="18" charset="-127"/>
                <a:sym typeface="Batang" panose="02030600000101010101" pitchFamily="18" charset="-127"/>
              </a:endParaRPr>
            </a:p>
          </p:txBody>
        </p:sp>
        <p:sp>
          <p:nvSpPr>
            <p:cNvPr id="22" name="矩形 29"/>
            <p:cNvSpPr>
              <a:spLocks noChangeArrowheads="1"/>
            </p:cNvSpPr>
            <p:nvPr/>
          </p:nvSpPr>
          <p:spPr bwMode="auto">
            <a:xfrm>
              <a:off x="206701" y="22220"/>
              <a:ext cx="732751" cy="64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sz="3600" dirty="0">
                  <a:solidFill>
                    <a:schemeClr val="bg1"/>
                  </a:solidFill>
                  <a:latin typeface="Algerian" panose="04020705040A02060702" pitchFamily="82" charset="0"/>
                  <a:sym typeface="Algerian" panose="04020705040A02060702" pitchFamily="82" charset="0"/>
                </a:rPr>
                <a:t>03</a:t>
              </a:r>
              <a:endParaRPr lang="zh-CN" altLang="en-US" sz="1600" dirty="0"/>
            </a:p>
          </p:txBody>
        </p:sp>
      </p:grpSp>
      <p:grpSp>
        <p:nvGrpSpPr>
          <p:cNvPr id="24" name="组合 31"/>
          <p:cNvGrpSpPr>
            <a:grpSpLocks/>
          </p:cNvGrpSpPr>
          <p:nvPr/>
        </p:nvGrpSpPr>
        <p:grpSpPr bwMode="auto">
          <a:xfrm>
            <a:off x="5186734" y="4719637"/>
            <a:ext cx="2647579" cy="646331"/>
            <a:chOff x="-32962" y="42857"/>
            <a:chExt cx="2647067" cy="646204"/>
          </a:xfrm>
        </p:grpSpPr>
        <p:sp>
          <p:nvSpPr>
            <p:cNvPr id="25" name="矩形 32"/>
            <p:cNvSpPr>
              <a:spLocks noChangeArrowheads="1"/>
            </p:cNvSpPr>
            <p:nvPr/>
          </p:nvSpPr>
          <p:spPr bwMode="auto">
            <a:xfrm>
              <a:off x="-32962" y="42857"/>
              <a:ext cx="732751" cy="64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sz="3600" dirty="0">
                  <a:solidFill>
                    <a:schemeClr val="bg1"/>
                  </a:solidFill>
                  <a:latin typeface="Algerian" panose="04020705040A02060702" pitchFamily="82" charset="0"/>
                  <a:sym typeface="Algerian" panose="04020705040A02060702" pitchFamily="82" charset="0"/>
                </a:rPr>
                <a:t>04</a:t>
              </a:r>
              <a:endParaRPr lang="zh-CN" altLang="en-US" sz="1600" dirty="0"/>
            </a:p>
          </p:txBody>
        </p:sp>
        <p:sp>
          <p:nvSpPr>
            <p:cNvPr id="26" name="TextBox 33"/>
            <p:cNvSpPr>
              <a:spLocks noChangeArrowheads="1"/>
            </p:cNvSpPr>
            <p:nvPr/>
          </p:nvSpPr>
          <p:spPr bwMode="auto">
            <a:xfrm>
              <a:off x="567575" y="200055"/>
              <a:ext cx="2046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500" b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endParaRP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r="57678" b="7204"/>
          <a:stretch>
            <a:fillRect/>
          </a:stretch>
        </p:blipFill>
        <p:spPr bwMode="auto">
          <a:xfrm>
            <a:off x="1254125" y="1844675"/>
            <a:ext cx="841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8" t="7204" b="2766"/>
          <a:stretch>
            <a:fillRect/>
          </a:stretch>
        </p:blipFill>
        <p:spPr bwMode="auto">
          <a:xfrm>
            <a:off x="7804150" y="3395663"/>
            <a:ext cx="8413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930400" y="2278063"/>
            <a:ext cx="2081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古典密码学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2214563" y="3138488"/>
            <a:ext cx="2967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  机械密码学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645025" y="4005263"/>
            <a:ext cx="3148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4564063" y="3933825"/>
            <a:ext cx="3133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现代密码学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5905500" y="4759325"/>
            <a:ext cx="198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ea typeface="黑体" panose="02010609060101010101" pitchFamily="49" charset="-122"/>
              </a:rPr>
              <a:t>文献与致谢</a:t>
            </a:r>
            <a:endParaRPr lang="zh-CN" altLang="en-US" sz="28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日期占位符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B8AA-1CCB-41F1-A8FE-8875E07264CF}" type="datetime1">
              <a:rPr lang="zh-CN" altLang="en-US" smtClean="0"/>
              <a:t>2017/9/23</a:t>
            </a:fld>
            <a:endParaRPr lang="zh-CN" altLang="en-US" dirty="0"/>
          </a:p>
        </p:txBody>
      </p:sp>
      <p:sp>
        <p:nvSpPr>
          <p:cNvPr id="40" name="页脚占位符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21F5-6D90-41CF-9F2F-1CE74C36A114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5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utoUpdateAnimBg="0"/>
      <p:bldP spid="29" grpId="1" bldLvl="0" autoUpdateAnimBg="0"/>
      <p:bldP spid="29" grpId="2" bldLvl="0" autoUpdateAnimBg="0"/>
      <p:bldP spid="29" grpId="3" bldLvl="0" autoUpdateAnimBg="0"/>
      <p:bldP spid="29" grpId="4" bldLvl="0" autoUpdateAnimBg="0"/>
      <p:bldP spid="29" grpId="5" bldLvl="0" autoUpdateAnimBg="0"/>
      <p:bldP spid="29" grpId="6" bldLvl="0" autoUpdateAnimBg="0"/>
      <p:bldP spid="30" grpId="0" bldLvl="0" autoUpdateAnimBg="0"/>
      <p:bldP spid="32" grpId="0" bldLvl="0" autoUpdateAnimBg="0"/>
      <p:bldP spid="33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RSA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Calibri" panose="020F0502020204030204" pitchFamily="34" charset="0"/>
              </a:rPr>
              <a:t>于是第二年，三位急切装硼的数学家提出了一种公钥算法：RSA算法。其基本步骤如下</a:t>
            </a:r>
            <a:r>
              <a:rPr lang="zh-CN" altLang="en-US" b="1" dirty="0" smtClean="0">
                <a:latin typeface="Calibri" panose="020F0502020204030204" pitchFamily="34" charset="0"/>
              </a:rPr>
              <a:t>：</a:t>
            </a:r>
            <a:endParaRPr lang="en-US" altLang="zh-CN" b="1" dirty="0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b="1" dirty="0" smtClean="0">
                <a:latin typeface="Calibri" panose="020F0502020204030204" pitchFamily="34" charset="0"/>
              </a:rPr>
              <a:t>取</a:t>
            </a:r>
            <a:r>
              <a:rPr lang="zh-CN" altLang="en-US" b="1" dirty="0">
                <a:latin typeface="Calibri" panose="020F0502020204030204" pitchFamily="34" charset="0"/>
              </a:rPr>
              <a:t>两个素数p和q。——p、q</a:t>
            </a:r>
            <a:r>
              <a:rPr lang="zh-CN" altLang="en-US" b="1" dirty="0" smtClean="0">
                <a:latin typeface="Calibri" panose="020F0502020204030204" pitchFamily="34" charset="0"/>
              </a:rPr>
              <a:t>保密</a:t>
            </a:r>
            <a:endParaRPr lang="en-US" altLang="zh-CN" b="1" dirty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b="1" dirty="0" smtClean="0">
                <a:latin typeface="Calibri" panose="020F0502020204030204" pitchFamily="34" charset="0"/>
              </a:rPr>
              <a:t>令</a:t>
            </a:r>
            <a:r>
              <a:rPr lang="zh-CN" altLang="en-US" b="1" dirty="0">
                <a:latin typeface="Calibri" panose="020F0502020204030204" pitchFamily="34" charset="0"/>
              </a:rPr>
              <a:t>n=pq。——n</a:t>
            </a:r>
            <a:r>
              <a:rPr lang="zh-CN" altLang="en-US" b="1" dirty="0" smtClean="0">
                <a:latin typeface="Calibri" panose="020F0502020204030204" pitchFamily="34" charset="0"/>
              </a:rPr>
              <a:t>公开</a:t>
            </a:r>
            <a:endParaRPr lang="en-US" altLang="zh-CN" b="1" dirty="0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b="1" dirty="0" smtClean="0">
                <a:latin typeface="Calibri" panose="020F0502020204030204" pitchFamily="34" charset="0"/>
              </a:rPr>
              <a:t>令</a:t>
            </a:r>
            <a:r>
              <a:rPr lang="zh-CN" altLang="en-US" b="1" dirty="0">
                <a:latin typeface="Calibri" panose="020F0502020204030204" pitchFamily="34" charset="0"/>
              </a:rPr>
              <a:t>φ(n)表示小于n的与n互质的自然数个数；    φ(n)=(p-1)(q-1)。——φ(n)</a:t>
            </a:r>
            <a:r>
              <a:rPr lang="zh-CN" altLang="en-US" b="1" dirty="0" smtClean="0">
                <a:latin typeface="Calibri" panose="020F0502020204030204" pitchFamily="34" charset="0"/>
              </a:rPr>
              <a:t>保密</a:t>
            </a:r>
            <a:endParaRPr lang="en-US" altLang="zh-CN" b="1" dirty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b="1" dirty="0" smtClean="0">
                <a:latin typeface="Calibri" panose="020F0502020204030204" pitchFamily="34" charset="0"/>
              </a:rPr>
              <a:t>任</a:t>
            </a:r>
            <a:r>
              <a:rPr lang="zh-CN" altLang="en-US" b="1" dirty="0">
                <a:latin typeface="Calibri" panose="020F0502020204030204" pitchFamily="34" charset="0"/>
              </a:rPr>
              <a:t>取e使e与φ(n)互质。——e</a:t>
            </a:r>
            <a:r>
              <a:rPr lang="zh-CN" altLang="en-US" b="1" dirty="0" smtClean="0">
                <a:latin typeface="Calibri" panose="020F0502020204030204" pitchFamily="34" charset="0"/>
              </a:rPr>
              <a:t>公开</a:t>
            </a:r>
            <a:endParaRPr lang="en-US" altLang="zh-CN" b="1" dirty="0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b="1" dirty="0" smtClean="0">
                <a:latin typeface="Calibri" panose="020F0502020204030204" pitchFamily="34" charset="0"/>
              </a:rPr>
              <a:t>计算</a:t>
            </a:r>
            <a:r>
              <a:rPr lang="zh-CN" altLang="en-US" b="1" dirty="0">
                <a:latin typeface="Calibri" panose="020F0502020204030204" pitchFamily="34" charset="0"/>
              </a:rPr>
              <a:t>d，使de≡1(modφ(n))。——d保密</a:t>
            </a:r>
          </a:p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从而加密算法是：</a:t>
            </a:r>
            <a:r>
              <a:rPr lang="zh-CN" altLang="en-US" b="1" dirty="0" smtClean="0">
                <a:latin typeface="Calibri" panose="020F0502020204030204" pitchFamily="34" charset="0"/>
              </a:rPr>
              <a:t>K</a:t>
            </a:r>
            <a:r>
              <a:rPr lang="zh-CN" altLang="en-US" b="1" baseline="-25000" dirty="0" smtClean="0">
                <a:latin typeface="Calibri" panose="020F0502020204030204" pitchFamily="34" charset="0"/>
              </a:rPr>
              <a:t>e</a:t>
            </a:r>
            <a:r>
              <a:rPr lang="en-US" altLang="zh-CN" b="1" dirty="0" smtClean="0">
                <a:latin typeface="Calibri" panose="020F0502020204030204" pitchFamily="34" charset="0"/>
              </a:rPr>
              <a:t>(</a:t>
            </a:r>
            <a:r>
              <a:rPr lang="zh-CN" altLang="en-US" b="1" dirty="0" smtClean="0">
                <a:latin typeface="Calibri" panose="020F0502020204030204" pitchFamily="34" charset="0"/>
              </a:rPr>
              <a:t>m</a:t>
            </a:r>
            <a:r>
              <a:rPr lang="zh-CN" altLang="en-US" b="1" dirty="0">
                <a:latin typeface="Calibri" panose="020F0502020204030204" pitchFamily="34" charset="0"/>
              </a:rPr>
              <a:t>)≡m</a:t>
            </a:r>
            <a:r>
              <a:rPr lang="zh-CN" altLang="en-US" b="1" baseline="30000" dirty="0">
                <a:latin typeface="Calibri" panose="020F0502020204030204" pitchFamily="34" charset="0"/>
              </a:rPr>
              <a:t>e</a:t>
            </a:r>
            <a:r>
              <a:rPr lang="zh-CN" altLang="en-US" b="1" dirty="0">
                <a:latin typeface="Calibri" panose="020F0502020204030204" pitchFamily="34" charset="0"/>
              </a:rPr>
              <a:t>(mod n);</a:t>
            </a:r>
          </a:p>
          <a:p>
            <a:pPr eaLnBrk="1" hangingPunct="1"/>
            <a:r>
              <a:rPr lang="zh-CN" altLang="en-US" b="1" dirty="0">
                <a:latin typeface="Calibri" panose="020F0502020204030204" pitchFamily="34" charset="0"/>
              </a:rPr>
              <a:t>解密算法是：</a:t>
            </a:r>
            <a:r>
              <a:rPr lang="zh-CN" altLang="en-US" b="1" dirty="0" smtClean="0">
                <a:latin typeface="Calibri" panose="020F0502020204030204" pitchFamily="34" charset="0"/>
              </a:rPr>
              <a:t>K</a:t>
            </a:r>
            <a:r>
              <a:rPr lang="zh-CN" altLang="en-US" b="1" baseline="-25000" dirty="0" smtClean="0">
                <a:latin typeface="Calibri" panose="020F0502020204030204" pitchFamily="34" charset="0"/>
              </a:rPr>
              <a:t>d</a:t>
            </a:r>
            <a:r>
              <a:rPr lang="en-US" altLang="zh-CN" b="1" dirty="0" smtClean="0">
                <a:latin typeface="Calibri" panose="020F0502020204030204" pitchFamily="34" charset="0"/>
              </a:rPr>
              <a:t>(</a:t>
            </a:r>
            <a:r>
              <a:rPr lang="zh-CN" altLang="en-US" b="1" dirty="0" smtClean="0">
                <a:latin typeface="Calibri" panose="020F0502020204030204" pitchFamily="34" charset="0"/>
              </a:rPr>
              <a:t>c</a:t>
            </a:r>
            <a:r>
              <a:rPr lang="zh-CN" altLang="en-US" b="1" dirty="0">
                <a:latin typeface="Calibri" panose="020F0502020204030204" pitchFamily="34" charset="0"/>
              </a:rPr>
              <a:t>)≡c</a:t>
            </a:r>
            <a:r>
              <a:rPr lang="zh-CN" altLang="en-US" b="1" baseline="30000" dirty="0">
                <a:latin typeface="Calibri" panose="020F0502020204030204" pitchFamily="34" charset="0"/>
              </a:rPr>
              <a:t>d</a:t>
            </a:r>
            <a:r>
              <a:rPr lang="zh-CN" altLang="en-US" b="1" dirty="0">
                <a:latin typeface="Calibri" panose="020F0502020204030204" pitchFamily="34" charset="0"/>
              </a:rPr>
              <a:t>(mod n)</a:t>
            </a:r>
            <a:r>
              <a:rPr lang="zh-CN" altLang="en-US" b="1" dirty="0" smtClean="0">
                <a:latin typeface="Calibri" panose="020F0502020204030204" pitchFamily="34" charset="0"/>
              </a:rPr>
              <a:t>。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A9D6-1F4D-461A-A9F3-4889C9437648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20</a:t>
            </a:fld>
            <a:endParaRPr lang="en-US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952500" y="2032000"/>
            <a:ext cx="5940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RSA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Calibri" panose="020F0502020204030204" pitchFamily="34" charset="0"/>
              </a:rPr>
              <a:t>只要找到d，就能破解RSA算法编制的密码。但由于素因数分解的极端复杂性，破译是非常困难的。事实上，对n作素因数分解的复杂性大体上是：</a:t>
            </a:r>
          </a:p>
          <a:p>
            <a:endParaRPr lang="en-US" altLang="zh-CN" dirty="0" smtClean="0">
              <a:latin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</a:endParaRPr>
          </a:p>
          <a:p>
            <a:endParaRPr lang="en-US" altLang="zh-CN" dirty="0" smtClean="0">
              <a:latin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（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别问我怎么算的，我也不知道。）</a:t>
            </a: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F4A-9B4B-4676-A76A-76A03CBFDE40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21</a:t>
            </a:fld>
            <a:endParaRPr lang="en-US"/>
          </a:p>
        </p:txBody>
      </p:sp>
      <p:graphicFrame>
        <p:nvGraphicFramePr>
          <p:cNvPr id="19461" name="Object 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30880"/>
              </p:ext>
            </p:extLst>
          </p:nvPr>
        </p:nvGraphicFramePr>
        <p:xfrm>
          <a:off x="3043238" y="3442970"/>
          <a:ext cx="284638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r:id="rId3" imgW="698992" imgH="229007" progId="Equation.3">
                  <p:embed/>
                </p:oleObj>
              </mc:Choice>
              <mc:Fallback>
                <p:oleObj r:id="rId3" imgW="698992" imgH="2290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3442970"/>
                        <a:ext cx="284638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44B6-92DE-4B57-B97B-1E5C3622CE2C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57200" y="1005840"/>
            <a:ext cx="7940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这样，同一年，另一位美国数学家依据此算法给出了密文：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079500" y="1774825"/>
            <a:ext cx="74612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9686961375  4622061477  1409222543  5588290575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9991124574  3198746951  2093081629  8225145708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3569314766  2288398962  8013391990  5518299451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57815154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57200" y="3319463"/>
            <a:ext cx="702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以及n和公钥e：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758825" y="3786188"/>
            <a:ext cx="77819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n=1143816257  5788886766  9235779976  1466120102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1829672124  2362562561  8429357069  3524573389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7830597123  5639587050  5898907514  7599290026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879543541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758825" y="5340350"/>
            <a:ext cx="450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e=9007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utoUpdateAnimBg="0"/>
      <p:bldP spid="20487" grpId="0" bldLvl="0" autoUpdateAnimBg="0"/>
      <p:bldP spid="20488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F185-6F5E-443D-B9DB-47240FC09A21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898525" y="895350"/>
            <a:ext cx="75152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鉴于1977年计算机的性能，RSA的提出者认为n的因式分解需要花上23000年，因此他们出了100美元悬赏金。（好少。）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900113" y="2133600"/>
            <a:ext cx="571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黑体" panose="02010609060101010101" pitchFamily="49" charset="-122"/>
              </a:rPr>
              <a:t>据说当时他们的表情是这样的：</a:t>
            </a:r>
          </a:p>
        </p:txBody>
      </p:sp>
      <p:pic>
        <p:nvPicPr>
          <p:cNvPr id="21510" name="Picture 4" descr="jiaoga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781300"/>
            <a:ext cx="41862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7B4-0C9A-4ECB-8D9C-00276B1BE57D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954088" y="1409700"/>
            <a:ext cx="729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然而，1994年，“    ”花了17年时间，这一密文被解密了。明文是：“咒语就是‘令人作呕的兀鹫’”。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419475" y="1412875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黑体" panose="02010609060101010101" pitchFamily="49" charset="-122"/>
              </a:rPr>
              <a:t>仅仅</a:t>
            </a:r>
          </a:p>
        </p:txBody>
      </p:sp>
      <p:pic>
        <p:nvPicPr>
          <p:cNvPr id="22534" name="Picture 4" descr="ce601343e77ea746a636a657edba9e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2" y="3187700"/>
            <a:ext cx="23256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954088" y="3384550"/>
            <a:ext cx="440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黑体" panose="02010609060101010101" pitchFamily="49" charset="-122"/>
              </a:rPr>
              <a:t>这是怎么做到的呢？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utoUpdateAnimBg="0"/>
      <p:bldP spid="22533" grpId="1" bldLvl="0" autoUpdateAnimBg="0"/>
      <p:bldP spid="22533" grpId="2" bldLvl="0" autoUpdateAnimBg="0"/>
      <p:bldP spid="22533" grpId="3" bldLvl="0" autoUpdateAnimBg="0"/>
      <p:bldP spid="22533" grpId="4" bldLvl="0" autoUpdateAnimBg="0"/>
      <p:bldP spid="22533" grpId="5" bldLvl="0" autoUpdateAnimBg="0"/>
      <p:bldP spid="22533" grpId="6" bldLvl="0" autoUpdateAnimBg="0"/>
      <p:bldP spid="22533" grpId="7" bldLvl="0" autoUpdateAnimBg="0"/>
      <p:bldP spid="22533" grpId="8" bldLvl="0" autoUpdateAnimBg="0"/>
      <p:bldP spid="22533" grpId="9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anose="02010609060101010101" pitchFamily="49" charset="-122"/>
              </a:rPr>
              <a:t>平方筛法（QS</a:t>
            </a:r>
            <a:r>
              <a:rPr lang="zh-CN" altLang="en-US" dirty="0" smtClean="0">
                <a:ea typeface="黑体" panose="02010609060101010101" pitchFamily="49" charset="-122"/>
              </a:rPr>
              <a:t>）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我们以N=4033为例。</a:t>
            </a:r>
          </a:p>
          <a:p>
            <a:endParaRPr lang="en-US" altLang="zh-CN" dirty="0" smtClean="0"/>
          </a:p>
          <a:p>
            <a:r>
              <a:rPr lang="zh-CN" altLang="en-US" b="1" dirty="0"/>
              <a:t>若N能表达为x</a:t>
            </a:r>
            <a:r>
              <a:rPr lang="zh-CN" altLang="en-US" b="1" baseline="30000" dirty="0"/>
              <a:t>2 </a:t>
            </a:r>
            <a:r>
              <a:rPr lang="zh-CN" altLang="en-US" b="1" dirty="0"/>
              <a:t>-y</a:t>
            </a:r>
            <a:r>
              <a:rPr lang="zh-CN" altLang="en-US" b="1" baseline="30000" dirty="0"/>
              <a:t>2 </a:t>
            </a:r>
            <a:r>
              <a:rPr lang="zh-CN" altLang="en-US" b="1" dirty="0"/>
              <a:t>=(x+y)(x-y)，则N的各个素因数可能为(x+y)、(x-y)的因数。</a:t>
            </a:r>
          </a:p>
          <a:p>
            <a:endParaRPr lang="en-US" altLang="zh-CN" dirty="0" smtClean="0"/>
          </a:p>
          <a:p>
            <a:r>
              <a:rPr lang="zh-CN" altLang="en-US" b="1" dirty="0"/>
              <a:t>下面，可以取x为64到71，计算x</a:t>
            </a:r>
            <a:r>
              <a:rPr lang="zh-CN" altLang="en-US" b="1" baseline="30000" dirty="0"/>
              <a:t>2 </a:t>
            </a:r>
            <a:r>
              <a:rPr lang="zh-CN" altLang="en-US" b="1" dirty="0"/>
              <a:t>-N除以2到19的质数的结果。</a:t>
            </a:r>
          </a:p>
          <a:p>
            <a:endParaRPr lang="zh-CN" altLang="en-US" dirty="0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4D48-CBC0-4C53-886A-206B636BC21D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D03-8A40-419C-BB33-E4E0C6307480}" type="datetime1">
              <a:rPr lang="zh-CN" altLang="en-US" smtClean="0"/>
              <a:t>2017/9/23</a:t>
            </a:fld>
            <a:endParaRPr lang="zh-CN" altLang="en-US"/>
          </a:p>
        </p:txBody>
      </p:sp>
      <p:graphicFrame>
        <p:nvGraphicFramePr>
          <p:cNvPr id="24580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947863" y="2084388"/>
          <a:ext cx="5368925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7" r:id="rId3" imgW="1346887" imgH="1601147" progId="Equation.3">
                  <p:embed/>
                </p:oleObj>
              </mc:Choice>
              <mc:Fallback>
                <p:oleObj r:id="rId3" imgW="1346887" imgH="160114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084388"/>
                        <a:ext cx="5368925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857250" y="1092200"/>
            <a:ext cx="7445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指数为偶数时记为0，为奇数时记为1，则得到0—1矩阵：</a:t>
            </a:r>
          </a:p>
        </p:txBody>
      </p:sp>
      <p:graphicFrame>
        <p:nvGraphicFramePr>
          <p:cNvPr id="24582" name="Group 6"/>
          <p:cNvGraphicFramePr>
            <a:graphicFrameLocks noGrp="1"/>
          </p:cNvGraphicFramePr>
          <p:nvPr>
            <p:ph type="tbl" idx="4294967295"/>
          </p:nvPr>
        </p:nvGraphicFramePr>
        <p:xfrm>
          <a:off x="168275" y="1119188"/>
          <a:ext cx="8812213" cy="4525966"/>
        </p:xfrm>
        <a:graphic>
          <a:graphicData uri="http://schemas.openxmlformats.org/drawingml/2006/table">
            <a:tbl>
              <a:tblPr/>
              <a:tblGrid>
                <a:gridCol w="793750"/>
                <a:gridCol w="877888"/>
                <a:gridCol w="920750"/>
                <a:gridCol w="877887"/>
                <a:gridCol w="877888"/>
                <a:gridCol w="877887"/>
                <a:gridCol w="935038"/>
                <a:gridCol w="947737"/>
                <a:gridCol w="1703388"/>
              </a:tblGrid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x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zh-CN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-N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zh-CN" alt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-N素因数分解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64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63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21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×7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1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192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96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32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×3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66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323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17×19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67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456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228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×3×19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68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591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197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197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728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364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52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 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×7×13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1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70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867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289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3×17</a:t>
                      </a:r>
                      <a:r>
                        <a:rPr kumimoji="0" lang="zh-CN" alt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71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1008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504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168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24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×3</a:t>
                      </a:r>
                      <a:r>
                        <a:rPr kumimoji="0" lang="zh-CN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×7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868680"/>
            <a:ext cx="8229600" cy="525748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CN" altLang="en-US" b="1" dirty="0"/>
              <a:t>从矩阵中找出两行，使它们的和只有偶数元。如对应x</a:t>
            </a:r>
            <a:r>
              <a:rPr lang="zh-CN" altLang="en-US" b="1" baseline="-25000" dirty="0"/>
              <a:t>1 </a:t>
            </a:r>
            <a:r>
              <a:rPr lang="zh-CN" altLang="en-US" b="1" dirty="0"/>
              <a:t>=65与x</a:t>
            </a:r>
            <a:r>
              <a:rPr lang="zh-CN" altLang="en-US" b="1" baseline="-25000" dirty="0"/>
              <a:t>2 </a:t>
            </a:r>
            <a:r>
              <a:rPr lang="zh-CN" altLang="en-US" b="1" dirty="0"/>
              <a:t>=70的两行求和：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zh-CN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CN" altLang="en-US" b="1" dirty="0"/>
              <a:t>下面我们来看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zh-CN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zh-CN" altLang="en-US" b="1" dirty="0" smtClean="0"/>
              <a:t>上述</a:t>
            </a:r>
            <a:r>
              <a:rPr lang="zh-CN" altLang="en-US" b="1" dirty="0"/>
              <a:t>行矩阵中元素的奇偶性表明了(x</a:t>
            </a:r>
            <a:r>
              <a:rPr lang="zh-CN" altLang="en-US" b="1" baseline="-25000" dirty="0"/>
              <a:t>1</a:t>
            </a:r>
            <a:r>
              <a:rPr lang="zh-CN" altLang="en-US" b="1" baseline="30000" dirty="0"/>
              <a:t>2 </a:t>
            </a:r>
            <a:r>
              <a:rPr lang="zh-CN" altLang="en-US" b="1" dirty="0"/>
              <a:t>-N)(x</a:t>
            </a:r>
            <a:r>
              <a:rPr lang="zh-CN" altLang="en-US" b="1" baseline="-25000" dirty="0"/>
              <a:t>2</a:t>
            </a:r>
            <a:r>
              <a:rPr lang="zh-CN" altLang="en-US" b="1" baseline="30000" dirty="0"/>
              <a:t>2 </a:t>
            </a:r>
            <a:r>
              <a:rPr lang="zh-CN" altLang="en-US" b="1" dirty="0"/>
              <a:t>-N)是否为完全平方数。因为原本的</a:t>
            </a:r>
            <a:r>
              <a:rPr lang="zh-CN" altLang="en-US" b="1" dirty="0" smtClean="0"/>
              <a:t>0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1</a:t>
            </a:r>
            <a:r>
              <a:rPr lang="zh-CN" altLang="en-US" b="1" dirty="0"/>
              <a:t>矩阵表明了(x</a:t>
            </a:r>
            <a:r>
              <a:rPr lang="zh-CN" altLang="en-US" b="1" baseline="-25000" dirty="0"/>
              <a:t>i</a:t>
            </a:r>
            <a:r>
              <a:rPr lang="zh-CN" altLang="en-US" b="1" baseline="30000" dirty="0"/>
              <a:t>2 </a:t>
            </a:r>
            <a:r>
              <a:rPr lang="zh-CN" altLang="en-US" b="1" dirty="0"/>
              <a:t>-N)的质因数分解中质</a:t>
            </a:r>
            <a:r>
              <a:rPr lang="zh-CN" altLang="en-US" b="1" dirty="0" smtClean="0"/>
              <a:t>因数指数</a:t>
            </a:r>
            <a:r>
              <a:rPr lang="zh-CN" altLang="en-US" b="1" dirty="0"/>
              <a:t>的奇偶性，而行矩阵的相加代表了相同质因数相乘后，其指数的奇偶性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EAAB-922B-4BED-BAC5-3A6D2E265F56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27</a:t>
            </a:fld>
            <a:endParaRPr lang="en-US"/>
          </a:p>
        </p:txBody>
      </p:sp>
      <p:graphicFrame>
        <p:nvGraphicFramePr>
          <p:cNvPr id="25605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21000" y="1905000"/>
          <a:ext cx="29670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1" r:id="rId3" imgW="1297129" imgH="216212" progId="Equation.3">
                  <p:embed/>
                </p:oleObj>
              </mc:Choice>
              <mc:Fallback>
                <p:oleObj r:id="rId3" imgW="1297129" imgH="2162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1905000"/>
                        <a:ext cx="29670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04913"/>
              </p:ext>
            </p:extLst>
          </p:nvPr>
        </p:nvGraphicFramePr>
        <p:xfrm>
          <a:off x="982663" y="3217862"/>
          <a:ext cx="7286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2" r:id="rId5" imgW="2959157" imgH="241517" progId="Equation.3">
                  <p:embed/>
                </p:oleObj>
              </mc:Choice>
              <mc:Fallback>
                <p:oleObj r:id="rId5" imgW="2959157" imgH="2415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217862"/>
                        <a:ext cx="72866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822960"/>
            <a:ext cx="8229600" cy="5303203"/>
          </a:xfrm>
        </p:spPr>
        <p:txBody>
          <a:bodyPr/>
          <a:lstStyle/>
          <a:p>
            <a:r>
              <a:rPr lang="zh-CN" altLang="en-US" b="1" dirty="0"/>
              <a:t>下面，由数对(65, 70)可以得到：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b="1" dirty="0"/>
              <a:t>同理，可以找出(64, 71)，得到4796×4292。</a:t>
            </a:r>
          </a:p>
          <a:p>
            <a:endParaRPr lang="zh-CN" altLang="en-US" dirty="0"/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1A8E-A007-48DB-80E7-DDA6D854E308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28</a:t>
            </a:fld>
            <a:endParaRPr lang="en-US"/>
          </a:p>
        </p:txBody>
      </p:sp>
      <p:grpSp>
        <p:nvGrpSpPr>
          <p:cNvPr id="26629" name="Group 3"/>
          <p:cNvGrpSpPr>
            <a:grpSpLocks noChangeAspect="1"/>
          </p:cNvGrpSpPr>
          <p:nvPr/>
        </p:nvGrpSpPr>
        <p:grpSpPr bwMode="auto">
          <a:xfrm>
            <a:off x="530225" y="2110649"/>
            <a:ext cx="8156575" cy="1544638"/>
            <a:chOff x="0" y="0"/>
            <a:chExt cx="12846" cy="2432"/>
          </a:xfrm>
        </p:grpSpPr>
        <p:graphicFrame>
          <p:nvGraphicFramePr>
            <p:cNvPr id="26630" name="Object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0" y="0"/>
            <a:ext cx="11338" cy="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22" r:id="rId3" imgW="3086237" imgH="228917" progId="Equation.3">
                    <p:embed/>
                  </p:oleObj>
                </mc:Choice>
                <mc:Fallback>
                  <p:oleObj r:id="rId3" imgW="3086237" imgH="228917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338" cy="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1" name="Object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186" y="839"/>
            <a:ext cx="11660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23" r:id="rId5" imgW="2972117" imgH="228917" progId="Equation.3">
                    <p:embed/>
                  </p:oleObj>
                </mc:Choice>
                <mc:Fallback>
                  <p:oleObj r:id="rId5" imgW="2972117" imgH="228917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" y="839"/>
                          <a:ext cx="11660" cy="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2" name="Object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178" y="1736"/>
            <a:ext cx="3492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24" r:id="rId7" imgW="890208" imgH="178007" progId="Equation.3">
                    <p:embed/>
                  </p:oleObj>
                </mc:Choice>
                <mc:Fallback>
                  <p:oleObj r:id="rId7" imgW="890208" imgH="178007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8" y="1736"/>
                          <a:ext cx="3492" cy="6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44880"/>
            <a:ext cx="8229600" cy="51812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CN" altLang="en-US" b="1" dirty="0"/>
              <a:t>因为4142与4033有公质因数109，4292与4033有公质因数37，而4033恰好等于37×109，则我们得到了4033的质因数分解。</a:t>
            </a:r>
          </a:p>
          <a:p>
            <a:r>
              <a:rPr lang="zh-CN" altLang="en-US" b="1" dirty="0"/>
              <a:t>对于之前的那个密文，五位反装硼斗士以QS方法为基础，号召全球网友加入进来完成矩阵。经过八个月努力，他们最终得到了</a:t>
            </a:r>
            <a:r>
              <a:rPr lang="zh-CN" altLang="en-US" b="1" dirty="0" smtClean="0"/>
              <a:t>8</a:t>
            </a:r>
            <a:r>
              <a:rPr lang="en-US" altLang="zh-CN" b="1" dirty="0" smtClean="0"/>
              <a:t>,</a:t>
            </a:r>
            <a:r>
              <a:rPr lang="zh-CN" altLang="en-US" b="1" dirty="0" smtClean="0"/>
              <a:t>424</a:t>
            </a:r>
            <a:r>
              <a:rPr lang="en-US" altLang="zh-CN" b="1" dirty="0" smtClean="0"/>
              <a:t>,</a:t>
            </a:r>
            <a:r>
              <a:rPr lang="zh-CN" altLang="en-US" b="1" dirty="0" smtClean="0"/>
              <a:t>486</a:t>
            </a:r>
            <a:r>
              <a:rPr lang="zh-CN" altLang="en-US" b="1" dirty="0"/>
              <a:t>份答案，汇集成</a:t>
            </a:r>
            <a:r>
              <a:rPr lang="zh-CN" altLang="en-US" b="1" dirty="0" smtClean="0"/>
              <a:t>569</a:t>
            </a:r>
            <a:r>
              <a:rPr lang="en-US" altLang="zh-CN" b="1" dirty="0" smtClean="0"/>
              <a:t>,</a:t>
            </a:r>
            <a:r>
              <a:rPr lang="zh-CN" altLang="en-US" b="1" dirty="0" smtClean="0"/>
              <a:t>466</a:t>
            </a:r>
            <a:r>
              <a:rPr lang="zh-CN" altLang="en-US" b="1" dirty="0"/>
              <a:t>行</a:t>
            </a:r>
            <a:r>
              <a:rPr lang="zh-CN" altLang="en-US" b="1" dirty="0" smtClean="0"/>
              <a:t>0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1</a:t>
            </a:r>
            <a:r>
              <a:rPr lang="zh-CN" altLang="en-US" b="1" dirty="0"/>
              <a:t>矩阵，并最终解出了明文。</a:t>
            </a:r>
          </a:p>
          <a:p>
            <a:endParaRPr lang="zh-CN" altLang="en-US" dirty="0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E60E-1D21-4EE6-B4A7-6F56E550FFA4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29</a:t>
            </a:fld>
            <a:endParaRPr lang="en-US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346200" y="4465638"/>
            <a:ext cx="6619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magic words are squeamish ossifrage.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www.garydwyerphotography.com/data/photos/126_1arab_script_crop_bosn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6"/>
          <a:stretch/>
        </p:blipFill>
        <p:spPr bwMode="auto">
          <a:xfrm>
            <a:off x="170482" y="604694"/>
            <a:ext cx="8818535" cy="60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185722" y="604437"/>
            <a:ext cx="8821377" cy="610154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8000"/>
                </a:schemeClr>
              </a:gs>
              <a:gs pos="70000">
                <a:schemeClr val="bg1">
                  <a:alpha val="61000"/>
                </a:schemeClr>
              </a:gs>
              <a:gs pos="45000">
                <a:schemeClr val="bg1">
                  <a:alpha val="9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01</a:t>
            </a:r>
            <a:br>
              <a:rPr lang="en-US" altLang="zh-CN" dirty="0" smtClean="0">
                <a:solidFill>
                  <a:schemeClr val="tx1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</a:b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古典密码学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单表代换与图形代换</a:t>
            </a:r>
            <a:endParaRPr lang="zh-CN" altLang="en-US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3829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8A0-2C9F-450E-95BD-99F051906D30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065213" y="1597025"/>
            <a:ext cx="666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黑体" panose="02010609060101010101" pitchFamily="49" charset="-122"/>
              </a:rPr>
              <a:t>这个故事告诉我们，众人装硼才是真的装硼。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065213" y="3051175"/>
            <a:ext cx="656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黑体" panose="02010609060101010101" pitchFamily="49" charset="-122"/>
              </a:rPr>
              <a:t>永远不要和比你人多的一方比装硼。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065213" y="1597025"/>
            <a:ext cx="7950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顺便说一句，n的分解是：</a:t>
            </a:r>
          </a:p>
          <a:p>
            <a:pPr eaLnBrk="1" hangingPunct="1"/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p×q=3490529510 8476509491 4784961990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3898133417 7646384933 8784399082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0557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×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3276913299 3266709549 9619881908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3446141317 7642967992 9425397982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88533</a:t>
            </a:r>
          </a:p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utoUpdateAnimBg="0"/>
      <p:bldP spid="28676" grpId="1" bldLvl="0" autoUpdateAnimBg="0"/>
      <p:bldP spid="28677" grpId="0" bldLvl="0" autoUpdateAnimBg="0"/>
      <p:bldP spid="28677" grpId="1" bldLvl="0" autoUpdateAnimBg="0"/>
      <p:bldP spid="28678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文献与致谢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文献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《古典密码学》</a:t>
            </a:r>
            <a:r>
              <a:rPr lang="zh-CN" altLang="en-US" b="1" dirty="0"/>
              <a:t>，</a:t>
            </a:r>
            <a:r>
              <a:rPr lang="zh-CN" altLang="en-US" b="1" dirty="0" smtClean="0"/>
              <a:t>邓勇进，高新技术产业发展，文献</a:t>
            </a:r>
            <a:r>
              <a:rPr lang="zh-CN" altLang="en-US" b="1" dirty="0"/>
              <a:t>号：1671-7597(2011)0410014-</a:t>
            </a:r>
            <a:r>
              <a:rPr lang="zh-CN" altLang="en-US" b="1" dirty="0" smtClean="0"/>
              <a:t>01</a:t>
            </a:r>
            <a:endParaRPr lang="zh-CN" altLang="en-US" b="1" dirty="0"/>
          </a:p>
          <a:p>
            <a:pPr lvl="1"/>
            <a:r>
              <a:rPr lang="zh-CN" altLang="en-US" b="1" dirty="0" smtClean="0"/>
              <a:t>http</a:t>
            </a:r>
            <a:r>
              <a:rPr lang="zh-CN" altLang="en-US" b="1" dirty="0"/>
              <a:t>://www.zhihu.com/question/28397034</a:t>
            </a:r>
          </a:p>
          <a:p>
            <a:pPr lvl="1"/>
            <a:r>
              <a:rPr lang="zh-CN" altLang="en-US" b="1" dirty="0" smtClean="0"/>
              <a:t>《进入21世纪的科学技术丛书</a:t>
            </a:r>
            <a:r>
              <a:rPr lang="zh-CN" altLang="en-US" b="1" dirty="0"/>
              <a:t>・世纪之交话数学》，</a:t>
            </a:r>
            <a:r>
              <a:rPr lang="zh-CN" altLang="en-US" b="1" dirty="0" smtClean="0"/>
              <a:t>齐民友，湖北人民出版社，p</a:t>
            </a:r>
            <a:r>
              <a:rPr lang="zh-CN" altLang="en-US" b="1" dirty="0"/>
              <a:t>58—61、p70—</a:t>
            </a:r>
            <a:r>
              <a:rPr lang="zh-CN" altLang="en-US" b="1" dirty="0" smtClean="0"/>
              <a:t>73，</a:t>
            </a:r>
            <a:r>
              <a:rPr lang="en-US" altLang="zh-CN" b="1" dirty="0" smtClean="0"/>
              <a:t>2000</a:t>
            </a:r>
          </a:p>
          <a:p>
            <a:r>
              <a:rPr lang="zh-CN" altLang="en-US" b="1" dirty="0" smtClean="0"/>
              <a:t>工作说明</a:t>
            </a:r>
            <a:endParaRPr lang="en-US" altLang="zh-CN" b="1" dirty="0"/>
          </a:p>
          <a:p>
            <a:pPr lvl="1"/>
            <a:r>
              <a:rPr lang="zh-CN" altLang="en-US" b="1" dirty="0" smtClean="0"/>
              <a:t>资料</a:t>
            </a:r>
            <a:r>
              <a:rPr lang="zh-CN" altLang="en-US" b="1" dirty="0"/>
              <a:t>：安相炎、赵杰、</a:t>
            </a:r>
            <a:r>
              <a:rPr lang="zh-CN" altLang="en-US" b="1" dirty="0" smtClean="0"/>
              <a:t>朱逸凡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幻灯片</a:t>
            </a:r>
            <a:r>
              <a:rPr lang="zh-CN" altLang="en-US" b="1" dirty="0"/>
              <a:t>制作：</a:t>
            </a:r>
            <a:r>
              <a:rPr lang="zh-CN" altLang="en-US" b="1" dirty="0" smtClean="0"/>
              <a:t>朱逸凡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讲解</a:t>
            </a:r>
            <a:r>
              <a:rPr lang="zh-CN" altLang="en-US" b="1" dirty="0"/>
              <a:t>：安相炎、赵杰、朱逸凡</a:t>
            </a:r>
          </a:p>
          <a:p>
            <a:pPr lvl="1"/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3939-D08C-4A95-AB6A-5EAC05463086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29699" name="灯片编号占位符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5416F51-3752-4464-B444-231AECFA5E2A}" type="slidenum">
              <a:rPr lang="zh-CN" altLang="en-US" sz="1400"/>
              <a:pPr algn="r" eaLnBrk="1" hangingPunct="1"/>
              <a:t>31</a:t>
            </a:fld>
            <a:r>
              <a:rPr lang="zh-CN" altLang="en-US" sz="1400"/>
              <a:t>/28</a:t>
            </a:r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hank you 的图像结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15" y="2347595"/>
            <a:ext cx="4572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单表代换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zh-CN" altLang="en-US" sz="2800" dirty="0" smtClean="0"/>
              <a:t>如果用</a:t>
            </a:r>
            <a:r>
              <a:rPr lang="en-US" altLang="zh-CN" sz="2800" dirty="0" smtClean="0"/>
              <a:t>1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dirty="0" smtClean="0"/>
              <a:t>26</a:t>
            </a:r>
            <a:r>
              <a:rPr lang="zh-CN" altLang="en-US" sz="2800" dirty="0" smtClean="0"/>
              <a:t>的整数对应</a:t>
            </a:r>
            <a:r>
              <a:rPr lang="en-US" altLang="zh-CN" sz="2800" dirty="0" smtClean="0"/>
              <a:t>A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dirty="0" smtClean="0"/>
              <a:t>Z</a:t>
            </a:r>
            <a:r>
              <a:rPr lang="zh-CN" altLang="en-US" sz="2800" dirty="0" smtClean="0"/>
              <a:t>，则有：</a:t>
            </a:r>
          </a:p>
          <a:p>
            <a:pPr>
              <a:spcAft>
                <a:spcPts val="600"/>
              </a:spcAft>
            </a:pPr>
            <a:r>
              <a:rPr lang="zh-CN" altLang="en-US" sz="2800" dirty="0" smtClean="0">
                <a:solidFill>
                  <a:srgbClr val="C00000"/>
                </a:solidFill>
              </a:rPr>
              <a:t>凯撒密码</a:t>
            </a:r>
            <a:r>
              <a:rPr lang="zh-CN" altLang="en-US" sz="2800" dirty="0" smtClean="0"/>
              <a:t>：每个正整数简单地加上一个确定的数 （秘钥），如都加上秘钥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，则</a:t>
            </a:r>
            <a:r>
              <a:rPr lang="en-US" altLang="zh-CN" sz="2800" dirty="0" smtClean="0"/>
              <a:t>1→4,2→5</a:t>
            </a:r>
            <a:r>
              <a:rPr lang="zh-CN" altLang="en-US" sz="2800" dirty="0" smtClean="0"/>
              <a:t>， 即</a:t>
            </a:r>
            <a:r>
              <a:rPr lang="en-US" altLang="zh-CN" sz="2800" dirty="0" smtClean="0"/>
              <a:t>A→D,B→E……</a:t>
            </a:r>
          </a:p>
          <a:p>
            <a:pPr>
              <a:spcAft>
                <a:spcPts val="600"/>
              </a:spcAft>
            </a:pPr>
            <a:r>
              <a:rPr lang="zh-CN" altLang="en-US" sz="2800" dirty="0" smtClean="0">
                <a:solidFill>
                  <a:srgbClr val="C00000"/>
                </a:solidFill>
              </a:rPr>
              <a:t>乘法密码</a:t>
            </a:r>
            <a:r>
              <a:rPr lang="zh-CN" altLang="en-US" sz="2800" dirty="0" smtClean="0"/>
              <a:t>：取</a:t>
            </a:r>
            <a:r>
              <a:rPr lang="en-US" altLang="zh-CN" sz="2800" dirty="0" smtClean="0"/>
              <a:t>1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dirty="0" smtClean="0"/>
              <a:t>26</a:t>
            </a:r>
            <a:r>
              <a:rPr lang="zh-CN" altLang="en-US" sz="2800" dirty="0" smtClean="0"/>
              <a:t>中与</a:t>
            </a:r>
            <a:r>
              <a:rPr lang="en-US" altLang="zh-CN" sz="2800" dirty="0" smtClean="0"/>
              <a:t>26</a:t>
            </a:r>
            <a:r>
              <a:rPr lang="zh-CN" altLang="en-US" sz="2800" dirty="0" smtClean="0"/>
              <a:t>互质的数为秘钥，把每个明文数字乘上秘钥后模</a:t>
            </a:r>
            <a:r>
              <a:rPr lang="en-US" altLang="zh-CN" sz="2800" dirty="0" smtClean="0"/>
              <a:t>26</a:t>
            </a:r>
            <a:r>
              <a:rPr lang="zh-CN" altLang="en-US" sz="2800" dirty="0" smtClean="0"/>
              <a:t>的余数作为密文数字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——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具体为什么是双射这里就不证明了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——</a:t>
            </a:r>
            <a:r>
              <a:rPr lang="zh-CN" altLang="en-US" sz="2800" dirty="0" smtClean="0"/>
              <a:t>比如取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为秘钥，则</a:t>
            </a:r>
            <a:r>
              <a:rPr lang="en-US" altLang="zh-CN" sz="2800" dirty="0" smtClean="0"/>
              <a:t>1→3,2→6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9→1,10→4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……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ED9-1991-4687-836F-05E7D04F8113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2771775" y="9837738"/>
            <a:ext cx="4032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第一PPT模板网，PPT素材下载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www.1ppt.com/sucai/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21F5-6D90-41CF-9F2F-1CE74C36A114}" type="slidenum">
              <a:rPr lang="zh-CN" alt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单表</a:t>
            </a:r>
            <a:r>
              <a:rPr lang="zh-CN" altLang="en-US" b="1" dirty="0" smtClean="0"/>
              <a:t>代换（续）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8414562" cy="4525963"/>
          </a:xfrm>
        </p:spPr>
        <p:txBody>
          <a:bodyPr/>
          <a:lstStyle/>
          <a:p>
            <a:r>
              <a:rPr lang="zh-CN" altLang="en-US" b="1" dirty="0"/>
              <a:t>当然，只讲理论太枯燥了，我们举个例子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b="1" dirty="0" smtClean="0"/>
              <a:t>高卢</a:t>
            </a:r>
            <a:r>
              <a:rPr lang="zh-CN" altLang="en-US" b="1" dirty="0"/>
              <a:t>战争中，凯撒把明文的拉丁字母逐个代以相应的希腊字母，传递给正被高卢人吊打的西塞罗</a:t>
            </a:r>
            <a:r>
              <a:rPr lang="zh-CN" altLang="en-US" b="1" dirty="0" smtClean="0"/>
              <a:t>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	</a:t>
            </a:r>
            <a:r>
              <a:rPr lang="zh-CN" altLang="en-US" b="1" dirty="0" smtClean="0"/>
              <a:t>然而最后——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	</a:t>
            </a:r>
            <a:r>
              <a:rPr lang="zh-CN" altLang="en-US" b="1" dirty="0" smtClean="0"/>
              <a:t>他</a:t>
            </a:r>
            <a:r>
              <a:rPr lang="zh-CN" altLang="en-US" b="1" dirty="0"/>
              <a:t>被刺杀了。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BD1-05EF-40C5-AA8C-46D6A626BB7A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5</a:t>
            </a:fld>
            <a:endParaRPr lang="en-US"/>
          </a:p>
        </p:txBody>
      </p:sp>
      <p:pic>
        <p:nvPicPr>
          <p:cNvPr id="5127" name="Picture 5" descr="b17ef39ebb19800a8f89838aa8df4c6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713" r="5850"/>
          <a:stretch/>
        </p:blipFill>
        <p:spPr bwMode="auto">
          <a:xfrm>
            <a:off x="142857" y="603112"/>
            <a:ext cx="8858285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23D9-F41F-4A27-BCD5-9EA32F8E6AE1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84860" y="1043940"/>
            <a:ext cx="7574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这个故事告诉我们，装硼有风险，入行需谨慎。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6</a:t>
            </a:fld>
            <a:endParaRPr lang="en-US"/>
          </a:p>
        </p:txBody>
      </p:sp>
      <p:pic>
        <p:nvPicPr>
          <p:cNvPr id="27654" name="Picture 6" descr="骷髅 骨架 的图像结果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b="5337"/>
          <a:stretch/>
        </p:blipFill>
        <p:spPr bwMode="auto">
          <a:xfrm>
            <a:off x="784860" y="1996479"/>
            <a:ext cx="7641590" cy="40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图形代换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但是这个世界上还有许多不怕死的人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zh-CN" altLang="en-US" b="1" dirty="0" smtClean="0"/>
              <a:t>18世纪时</a:t>
            </a:r>
            <a:r>
              <a:rPr lang="zh-CN" altLang="en-US" b="1" dirty="0"/>
              <a:t>Freemasons为了让其他人看不懂他所写的内容而发明了“猪笔密码”。他把26个字母写进下表中：</a:t>
            </a:r>
          </a:p>
          <a:p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288-4559-41F8-B391-39C08BEF27DA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7</a:t>
            </a:fld>
            <a:endParaRPr lang="en-US"/>
          </a:p>
        </p:txBody>
      </p:sp>
      <p:pic>
        <p:nvPicPr>
          <p:cNvPr id="717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3" y="4305618"/>
            <a:ext cx="7273394" cy="148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图形代换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/>
              <a:t>然后加密时用这个字母所挨着表格的那部分来代替。</a:t>
            </a:r>
          </a:p>
          <a:p>
            <a:r>
              <a:rPr lang="zh-CN" altLang="en-US" b="1" dirty="0"/>
              <a:t>所以如果明文为：code，则密文为：</a:t>
            </a:r>
          </a:p>
          <a:p>
            <a:endParaRPr lang="zh-CN" altLang="en-US" dirty="0"/>
          </a:p>
        </p:txBody>
      </p:sp>
      <p:sp>
        <p:nvSpPr>
          <p:cNvPr id="2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A259-5122-46F6-B393-35434550F19E}" type="datetime1">
              <a:rPr lang="zh-CN" altLang="en-US" smtClean="0"/>
              <a:t>2017/9/23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密码学</a:t>
            </a:r>
            <a:r>
              <a:rPr lang="en-US" altLang="zh-CN" smtClean="0"/>
              <a:t>——</a:t>
            </a:r>
            <a:r>
              <a:rPr lang="zh-CN" altLang="en-US" smtClean="0"/>
              <a:t>安相炎、赵杰、朱逸凡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6EF9-334B-4488-9A49-27BF6E531F9A}" type="slidenum">
              <a:rPr lang="zh-CN" altLang="en-US" smtClean="0"/>
              <a:pPr/>
              <a:t>8</a:t>
            </a:fld>
            <a:endParaRPr lang="en-US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241425" y="1316038"/>
            <a:ext cx="4911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8199" name="Group 5"/>
          <p:cNvGrpSpPr>
            <a:grpSpLocks/>
          </p:cNvGrpSpPr>
          <p:nvPr/>
        </p:nvGrpSpPr>
        <p:grpSpPr bwMode="auto">
          <a:xfrm>
            <a:off x="713104" y="3987759"/>
            <a:ext cx="7717792" cy="1246284"/>
            <a:chOff x="0" y="0"/>
            <a:chExt cx="8839" cy="1429"/>
          </a:xfrm>
        </p:grpSpPr>
        <p:grpSp>
          <p:nvGrpSpPr>
            <p:cNvPr id="8200" name="组合 4"/>
            <p:cNvGrpSpPr>
              <a:grpSpLocks/>
            </p:cNvGrpSpPr>
            <p:nvPr/>
          </p:nvGrpSpPr>
          <p:grpSpPr bwMode="auto">
            <a:xfrm>
              <a:off x="0" y="1"/>
              <a:ext cx="1459" cy="1429"/>
              <a:chOff x="0" y="0"/>
              <a:chExt cx="1020" cy="975"/>
            </a:xfrm>
          </p:grpSpPr>
          <p:sp>
            <p:nvSpPr>
              <p:cNvPr id="8201" name="矩形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5" cy="975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02" name="矩形 3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020" cy="24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8203" name="组合 10"/>
            <p:cNvGrpSpPr>
              <a:grpSpLocks/>
            </p:cNvGrpSpPr>
            <p:nvPr/>
          </p:nvGrpSpPr>
          <p:grpSpPr bwMode="auto">
            <a:xfrm>
              <a:off x="2255" y="0"/>
              <a:ext cx="1378" cy="1429"/>
              <a:chOff x="0" y="0"/>
              <a:chExt cx="3119" cy="3472"/>
            </a:xfrm>
          </p:grpSpPr>
          <p:sp>
            <p:nvSpPr>
              <p:cNvPr id="8204" name="矩形 5"/>
              <p:cNvSpPr>
                <a:spLocks noChangeArrowheads="1"/>
              </p:cNvSpPr>
              <p:nvPr/>
            </p:nvSpPr>
            <p:spPr bwMode="auto">
              <a:xfrm>
                <a:off x="1" y="1"/>
                <a:ext cx="728" cy="3471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05" name="矩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02" cy="583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06" name="矩形 7"/>
              <p:cNvSpPr>
                <a:spLocks noChangeArrowheads="1"/>
              </p:cNvSpPr>
              <p:nvPr/>
            </p:nvSpPr>
            <p:spPr bwMode="auto">
              <a:xfrm>
                <a:off x="1" y="2946"/>
                <a:ext cx="3118" cy="526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07" name="椭圆 8"/>
              <p:cNvSpPr>
                <a:spLocks noChangeArrowheads="1"/>
              </p:cNvSpPr>
              <p:nvPr/>
            </p:nvSpPr>
            <p:spPr bwMode="auto">
              <a:xfrm>
                <a:off x="875" y="1692"/>
                <a:ext cx="472" cy="474"/>
              </a:xfrm>
              <a:prstGeom prst="ellipse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8208" name="组合 14"/>
            <p:cNvGrpSpPr>
              <a:grpSpLocks/>
            </p:cNvGrpSpPr>
            <p:nvPr/>
          </p:nvGrpSpPr>
          <p:grpSpPr bwMode="auto">
            <a:xfrm>
              <a:off x="4623" y="1"/>
              <a:ext cx="1460" cy="1426"/>
              <a:chOff x="0" y="0"/>
              <a:chExt cx="1380" cy="1665"/>
            </a:xfrm>
          </p:grpSpPr>
          <p:sp>
            <p:nvSpPr>
              <p:cNvPr id="8209" name="矩形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80" cy="1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0" name="矩形 12"/>
              <p:cNvSpPr>
                <a:spLocks noChangeArrowheads="1"/>
              </p:cNvSpPr>
              <p:nvPr/>
            </p:nvSpPr>
            <p:spPr bwMode="auto">
              <a:xfrm>
                <a:off x="0" y="1485"/>
                <a:ext cx="1380" cy="18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1" name="矩形 13"/>
              <p:cNvSpPr>
                <a:spLocks noChangeArrowheads="1"/>
              </p:cNvSpPr>
              <p:nvPr/>
            </p:nvSpPr>
            <p:spPr bwMode="auto">
              <a:xfrm flipH="1">
                <a:off x="1095" y="0"/>
                <a:ext cx="285" cy="1665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8212" name="组合 20"/>
            <p:cNvGrpSpPr>
              <a:grpSpLocks/>
            </p:cNvGrpSpPr>
            <p:nvPr/>
          </p:nvGrpSpPr>
          <p:grpSpPr bwMode="auto">
            <a:xfrm>
              <a:off x="7251" y="1"/>
              <a:ext cx="1588" cy="1428"/>
              <a:chOff x="0" y="0"/>
              <a:chExt cx="1590" cy="1545"/>
            </a:xfrm>
          </p:grpSpPr>
          <p:sp>
            <p:nvSpPr>
              <p:cNvPr id="8213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90" cy="24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4" name="矩形 16"/>
              <p:cNvSpPr>
                <a:spLocks noChangeArrowheads="1"/>
              </p:cNvSpPr>
              <p:nvPr/>
            </p:nvSpPr>
            <p:spPr bwMode="auto">
              <a:xfrm>
                <a:off x="0" y="1305"/>
                <a:ext cx="1590" cy="24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5" name="矩形 1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315" cy="153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6" name="矩形 18"/>
              <p:cNvSpPr>
                <a:spLocks noChangeArrowheads="1"/>
              </p:cNvSpPr>
              <p:nvPr/>
            </p:nvSpPr>
            <p:spPr bwMode="auto">
              <a:xfrm flipH="1">
                <a:off x="1275" y="15"/>
                <a:ext cx="315" cy="1530"/>
              </a:xfrm>
              <a:prstGeom prst="rect">
                <a:avLst/>
              </a:prstGeom>
              <a:gradFill rotWithShape="0">
                <a:gsLst>
                  <a:gs pos="0">
                    <a:srgbClr val="BBD5F0"/>
                  </a:gs>
                  <a:gs pos="100000">
                    <a:srgbClr val="9CBEE0"/>
                  </a:gs>
                </a:gsLst>
                <a:lin ang="5400000"/>
              </a:gradFill>
              <a:ln w="15875" cmpd="sng">
                <a:solidFill>
                  <a:srgbClr val="739CC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icapi.ooopic.com/10/69/93/40b1OOOPIC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2"/>
          <a:stretch/>
        </p:blipFill>
        <p:spPr bwMode="auto">
          <a:xfrm>
            <a:off x="145459" y="653732"/>
            <a:ext cx="8846141" cy="60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156549" y="638492"/>
            <a:ext cx="8821377" cy="610154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8000"/>
                </a:schemeClr>
              </a:gs>
              <a:gs pos="70000">
                <a:schemeClr val="bg1">
                  <a:alpha val="61000"/>
                </a:schemeClr>
              </a:gs>
              <a:gs pos="45000">
                <a:schemeClr val="bg1">
                  <a:alpha val="92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  <a:t>02</a:t>
            </a:r>
            <a:br>
              <a:rPr lang="en-US" altLang="zh-CN" dirty="0" smtClean="0">
                <a:solidFill>
                  <a:schemeClr val="tx1"/>
                </a:solidFill>
                <a:latin typeface="Algerian" panose="04020705040A02060702" pitchFamily="82" charset="0"/>
                <a:sym typeface="Algerian" panose="04020705040A02060702" pitchFamily="82" charset="0"/>
              </a:rPr>
            </a:b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lgerian" panose="04020705040A02060702" pitchFamily="82" charset="0"/>
              </a:rPr>
              <a:t>机械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密码学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恩格玛机与图形</a:t>
            </a:r>
            <a:r>
              <a:rPr lang="zh-CN" altLang="en-US" dirty="0" smtClean="0">
                <a:solidFill>
                  <a:srgbClr val="002060"/>
                </a:solidFill>
              </a:rPr>
              <a:t>机</a:t>
            </a:r>
            <a:endParaRPr lang="zh-CN" altLang="en-US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847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Pages>0</Pages>
  <Words>2019</Words>
  <Characters>0</Characters>
  <Application>Microsoft Office PowerPoint</Application>
  <DocSecurity>0</DocSecurity>
  <PresentationFormat>全屏显示(4:3)</PresentationFormat>
  <Lines>0</Lines>
  <Paragraphs>329</Paragraphs>
  <Slides>32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Batang</vt:lpstr>
      <vt:lpstr>GungsuhChe</vt:lpstr>
      <vt:lpstr>黑体</vt:lpstr>
      <vt:lpstr>宋体</vt:lpstr>
      <vt:lpstr>微软雅黑</vt:lpstr>
      <vt:lpstr>Algerian</vt:lpstr>
      <vt:lpstr>Arial</vt:lpstr>
      <vt:lpstr>Calibri</vt:lpstr>
      <vt:lpstr>Cambria Math</vt:lpstr>
      <vt:lpstr>Times New Roman</vt:lpstr>
      <vt:lpstr>默认设计模板</vt:lpstr>
      <vt:lpstr>Microsoft 公式 3.0</vt:lpstr>
      <vt:lpstr>PowerPoint 演示文稿</vt:lpstr>
      <vt:lpstr>目录</vt:lpstr>
      <vt:lpstr>01 古典密码学</vt:lpstr>
      <vt:lpstr>单表代换</vt:lpstr>
      <vt:lpstr>单表代换（续）</vt:lpstr>
      <vt:lpstr>PowerPoint 演示文稿</vt:lpstr>
      <vt:lpstr>图形代换</vt:lpstr>
      <vt:lpstr>图形代换</vt:lpstr>
      <vt:lpstr>02 机械密码学</vt:lpstr>
      <vt:lpstr>机械密码学</vt:lpstr>
      <vt:lpstr>PowerPoint 演示文稿</vt:lpstr>
      <vt:lpstr>PowerPoint 演示文稿</vt:lpstr>
      <vt:lpstr>恩格玛机结构特征一：转子</vt:lpstr>
      <vt:lpstr>恩格玛机结构特征二：反射器</vt:lpstr>
      <vt:lpstr>恩格玛机结构特征三:插线板</vt:lpstr>
      <vt:lpstr>PowerPoint 演示文稿</vt:lpstr>
      <vt:lpstr>03 现代密码学</vt:lpstr>
      <vt:lpstr>现代密码学</vt:lpstr>
      <vt:lpstr>加密与解密</vt:lpstr>
      <vt:lpstr>RSA算法</vt:lpstr>
      <vt:lpstr>RSA算法</vt:lpstr>
      <vt:lpstr>PowerPoint 演示文稿</vt:lpstr>
      <vt:lpstr>PowerPoint 演示文稿</vt:lpstr>
      <vt:lpstr>PowerPoint 演示文稿</vt:lpstr>
      <vt:lpstr>平方筛法（QS）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文献与致谢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</dc:creator>
  <cp:keywords/>
  <dc:description/>
  <cp:lastModifiedBy>Amy</cp:lastModifiedBy>
  <cp:revision>186</cp:revision>
  <dcterms:created xsi:type="dcterms:W3CDTF">2013-01-25T01:44:32Z</dcterms:created>
  <dcterms:modified xsi:type="dcterms:W3CDTF">2017-09-23T14:34:28Z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2052-9.1.0.5218</vt:lpwstr>
  </property>
</Properties>
</file>